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notesMasterIdLst>
    <p:notesMasterId r:id="rId37"/>
  </p:notesMasterIdLst>
  <p:sldIdLst>
    <p:sldId id="256" r:id="rId2"/>
    <p:sldId id="323" r:id="rId3"/>
    <p:sldId id="324" r:id="rId4"/>
    <p:sldId id="325" r:id="rId5"/>
    <p:sldId id="327" r:id="rId6"/>
    <p:sldId id="326" r:id="rId7"/>
    <p:sldId id="312" r:id="rId8"/>
    <p:sldId id="313" r:id="rId9"/>
    <p:sldId id="328" r:id="rId10"/>
    <p:sldId id="314" r:id="rId11"/>
    <p:sldId id="317" r:id="rId12"/>
    <p:sldId id="318" r:id="rId13"/>
    <p:sldId id="320" r:id="rId14"/>
    <p:sldId id="289" r:id="rId15"/>
    <p:sldId id="259" r:id="rId16"/>
    <p:sldId id="260" r:id="rId17"/>
    <p:sldId id="335" r:id="rId18"/>
    <p:sldId id="261" r:id="rId19"/>
    <p:sldId id="262" r:id="rId20"/>
    <p:sldId id="330" r:id="rId21"/>
    <p:sldId id="264" r:id="rId22"/>
    <p:sldId id="263" r:id="rId23"/>
    <p:sldId id="265" r:id="rId24"/>
    <p:sldId id="267" r:id="rId25"/>
    <p:sldId id="268" r:id="rId26"/>
    <p:sldId id="269" r:id="rId27"/>
    <p:sldId id="272" r:id="rId28"/>
    <p:sldId id="331" r:id="rId29"/>
    <p:sldId id="332" r:id="rId30"/>
    <p:sldId id="334" r:id="rId31"/>
    <p:sldId id="292" r:id="rId32"/>
    <p:sldId id="294" r:id="rId33"/>
    <p:sldId id="308" r:id="rId34"/>
    <p:sldId id="309" r:id="rId35"/>
    <p:sldId id="31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C17FA-8005-4CFE-9C3F-8AD1F7D0087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FFA63E8F-4D6C-431C-B2F1-C6A74F102E2D}">
      <dgm:prSet/>
      <dgm:spPr/>
      <dgm:t>
        <a:bodyPr/>
        <a:lstStyle/>
        <a:p>
          <a:pPr rtl="0"/>
          <a:r>
            <a:rPr lang="pt-BR" b="0" i="0" smtClean="0"/>
            <a:t>Inovação - pontual, localizada </a:t>
          </a:r>
          <a:endParaRPr lang="pt-BR"/>
        </a:p>
      </dgm:t>
    </dgm:pt>
    <dgm:pt modelId="{1E1363E6-24DB-42D9-A576-FD34AC307BB6}" type="parTrans" cxnId="{299D49D6-55B7-4EF4-AB78-0A9D661DDE0A}">
      <dgm:prSet/>
      <dgm:spPr/>
      <dgm:t>
        <a:bodyPr/>
        <a:lstStyle/>
        <a:p>
          <a:endParaRPr lang="pt-BR"/>
        </a:p>
      </dgm:t>
    </dgm:pt>
    <dgm:pt modelId="{D6026D30-AB67-4DE8-8597-98829D97F966}" type="sibTrans" cxnId="{299D49D6-55B7-4EF4-AB78-0A9D661DDE0A}">
      <dgm:prSet/>
      <dgm:spPr/>
      <dgm:t>
        <a:bodyPr/>
        <a:lstStyle/>
        <a:p>
          <a:endParaRPr lang="pt-BR"/>
        </a:p>
      </dgm:t>
    </dgm:pt>
    <dgm:pt modelId="{F0068747-3114-4727-8C12-002C06913948}">
      <dgm:prSet/>
      <dgm:spPr/>
      <dgm:t>
        <a:bodyPr/>
        <a:lstStyle/>
        <a:p>
          <a:pPr rtl="0"/>
          <a:r>
            <a:rPr lang="pt-BR" b="0" i="0" smtClean="0"/>
            <a:t>Reforma - busca substituir dimensões mais abrangentes</a:t>
          </a:r>
          <a:endParaRPr lang="pt-BR"/>
        </a:p>
      </dgm:t>
    </dgm:pt>
    <dgm:pt modelId="{C6649744-0336-45E5-86AF-3EB9855A50D7}" type="parTrans" cxnId="{3EE13295-13C8-412F-966C-45DF1E63B952}">
      <dgm:prSet/>
      <dgm:spPr/>
      <dgm:t>
        <a:bodyPr/>
        <a:lstStyle/>
        <a:p>
          <a:endParaRPr lang="pt-BR"/>
        </a:p>
      </dgm:t>
    </dgm:pt>
    <dgm:pt modelId="{67402409-C77D-4342-8A9E-CEF49A79091D}" type="sibTrans" cxnId="{3EE13295-13C8-412F-966C-45DF1E63B952}">
      <dgm:prSet/>
      <dgm:spPr/>
      <dgm:t>
        <a:bodyPr/>
        <a:lstStyle/>
        <a:p>
          <a:endParaRPr lang="pt-BR"/>
        </a:p>
      </dgm:t>
    </dgm:pt>
    <dgm:pt modelId="{D7825E7F-0E1C-44F0-90A7-2B7A82656CE7}">
      <dgm:prSet/>
      <dgm:spPr/>
      <dgm:t>
        <a:bodyPr/>
        <a:lstStyle/>
        <a:p>
          <a:pPr rtl="0"/>
          <a:r>
            <a:rPr lang="pt-BR" b="0" i="0" smtClean="0"/>
            <a:t>Transformação - envolve a essência do próprio processo de produção do conhecimento</a:t>
          </a:r>
          <a:endParaRPr lang="pt-BR"/>
        </a:p>
      </dgm:t>
    </dgm:pt>
    <dgm:pt modelId="{242A308A-9E7E-4C5C-8540-73CCA4868FC5}" type="parTrans" cxnId="{ADF799CE-ECA9-4EC2-9950-869BBE60FE33}">
      <dgm:prSet/>
      <dgm:spPr/>
      <dgm:t>
        <a:bodyPr/>
        <a:lstStyle/>
        <a:p>
          <a:endParaRPr lang="pt-BR"/>
        </a:p>
      </dgm:t>
    </dgm:pt>
    <dgm:pt modelId="{EF6F5BB1-8B6D-4B11-B416-6EF39F23FA17}" type="sibTrans" cxnId="{ADF799CE-ECA9-4EC2-9950-869BBE60FE33}">
      <dgm:prSet/>
      <dgm:spPr/>
      <dgm:t>
        <a:bodyPr/>
        <a:lstStyle/>
        <a:p>
          <a:endParaRPr lang="pt-BR"/>
        </a:p>
      </dgm:t>
    </dgm:pt>
    <dgm:pt modelId="{22A5DF71-BC4B-43BF-BD7C-862048437EC7}" type="pres">
      <dgm:prSet presAssocID="{EB1C17FA-8005-4CFE-9C3F-8AD1F7D0087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35916785-6CEE-4D3E-A0EA-6CB48ED48900}" type="pres">
      <dgm:prSet presAssocID="{EB1C17FA-8005-4CFE-9C3F-8AD1F7D00879}" presName="pyramid" presStyleLbl="node1" presStyleIdx="0" presStyleCnt="1"/>
      <dgm:spPr/>
    </dgm:pt>
    <dgm:pt modelId="{C646DC22-9310-4560-8F6F-9A328693A5DA}" type="pres">
      <dgm:prSet presAssocID="{EB1C17FA-8005-4CFE-9C3F-8AD1F7D00879}" presName="theList" presStyleCnt="0"/>
      <dgm:spPr/>
    </dgm:pt>
    <dgm:pt modelId="{E680D640-AEC2-4499-9B11-F4F9057A1FE3}" type="pres">
      <dgm:prSet presAssocID="{FFA63E8F-4D6C-431C-B2F1-C6A74F102E2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0D084A-470F-4F01-B05E-4B757AAFAF27}" type="pres">
      <dgm:prSet presAssocID="{FFA63E8F-4D6C-431C-B2F1-C6A74F102E2D}" presName="aSpace" presStyleCnt="0"/>
      <dgm:spPr/>
    </dgm:pt>
    <dgm:pt modelId="{CE679EE2-FA01-4FD9-816D-4ED230F93A24}" type="pres">
      <dgm:prSet presAssocID="{F0068747-3114-4727-8C12-002C0691394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361038-AFFA-4DE3-A6D4-B641B1D0C399}" type="pres">
      <dgm:prSet presAssocID="{F0068747-3114-4727-8C12-002C06913948}" presName="aSpace" presStyleCnt="0"/>
      <dgm:spPr/>
    </dgm:pt>
    <dgm:pt modelId="{A1B9B50D-8BD8-4352-A2F9-8071CB2CA6E9}" type="pres">
      <dgm:prSet presAssocID="{D7825E7F-0E1C-44F0-90A7-2B7A82656CE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D754E7-7991-48AE-8061-C9CD87EF7F8E}" type="pres">
      <dgm:prSet presAssocID="{D7825E7F-0E1C-44F0-90A7-2B7A82656CE7}" presName="aSpace" presStyleCnt="0"/>
      <dgm:spPr/>
    </dgm:pt>
  </dgm:ptLst>
  <dgm:cxnLst>
    <dgm:cxn modelId="{C3CF7085-134F-48B3-96D4-28F0D40333F4}" type="presOf" srcId="{D7825E7F-0E1C-44F0-90A7-2B7A82656CE7}" destId="{A1B9B50D-8BD8-4352-A2F9-8071CB2CA6E9}" srcOrd="0" destOrd="0" presId="urn:microsoft.com/office/officeart/2005/8/layout/pyramid2"/>
    <dgm:cxn modelId="{3EE13295-13C8-412F-966C-45DF1E63B952}" srcId="{EB1C17FA-8005-4CFE-9C3F-8AD1F7D00879}" destId="{F0068747-3114-4727-8C12-002C06913948}" srcOrd="1" destOrd="0" parTransId="{C6649744-0336-45E5-86AF-3EB9855A50D7}" sibTransId="{67402409-C77D-4342-8A9E-CEF49A79091D}"/>
    <dgm:cxn modelId="{299D49D6-55B7-4EF4-AB78-0A9D661DDE0A}" srcId="{EB1C17FA-8005-4CFE-9C3F-8AD1F7D00879}" destId="{FFA63E8F-4D6C-431C-B2F1-C6A74F102E2D}" srcOrd="0" destOrd="0" parTransId="{1E1363E6-24DB-42D9-A576-FD34AC307BB6}" sibTransId="{D6026D30-AB67-4DE8-8597-98829D97F966}"/>
    <dgm:cxn modelId="{4A549227-5AFA-474E-8A4D-B7EF0CE4689A}" type="presOf" srcId="{EB1C17FA-8005-4CFE-9C3F-8AD1F7D00879}" destId="{22A5DF71-BC4B-43BF-BD7C-862048437EC7}" srcOrd="0" destOrd="0" presId="urn:microsoft.com/office/officeart/2005/8/layout/pyramid2"/>
    <dgm:cxn modelId="{CB68034C-6055-4662-84C8-6780F4950188}" type="presOf" srcId="{F0068747-3114-4727-8C12-002C06913948}" destId="{CE679EE2-FA01-4FD9-816D-4ED230F93A24}" srcOrd="0" destOrd="0" presId="urn:microsoft.com/office/officeart/2005/8/layout/pyramid2"/>
    <dgm:cxn modelId="{800725AD-3DA6-4A82-A9F2-AE48C4C5F1D4}" type="presOf" srcId="{FFA63E8F-4D6C-431C-B2F1-C6A74F102E2D}" destId="{E680D640-AEC2-4499-9B11-F4F9057A1FE3}" srcOrd="0" destOrd="0" presId="urn:microsoft.com/office/officeart/2005/8/layout/pyramid2"/>
    <dgm:cxn modelId="{ADF799CE-ECA9-4EC2-9950-869BBE60FE33}" srcId="{EB1C17FA-8005-4CFE-9C3F-8AD1F7D00879}" destId="{D7825E7F-0E1C-44F0-90A7-2B7A82656CE7}" srcOrd="2" destOrd="0" parTransId="{242A308A-9E7E-4C5C-8540-73CCA4868FC5}" sibTransId="{EF6F5BB1-8B6D-4B11-B416-6EF39F23FA17}"/>
    <dgm:cxn modelId="{B85A1EC3-322F-47AE-BF48-92F485769E54}" type="presParOf" srcId="{22A5DF71-BC4B-43BF-BD7C-862048437EC7}" destId="{35916785-6CEE-4D3E-A0EA-6CB48ED48900}" srcOrd="0" destOrd="0" presId="urn:microsoft.com/office/officeart/2005/8/layout/pyramid2"/>
    <dgm:cxn modelId="{ADC94D63-B245-4B24-BDEE-376D46A2075E}" type="presParOf" srcId="{22A5DF71-BC4B-43BF-BD7C-862048437EC7}" destId="{C646DC22-9310-4560-8F6F-9A328693A5DA}" srcOrd="1" destOrd="0" presId="urn:microsoft.com/office/officeart/2005/8/layout/pyramid2"/>
    <dgm:cxn modelId="{7A687B63-A609-4A58-A8B4-DB81988AC4CC}" type="presParOf" srcId="{C646DC22-9310-4560-8F6F-9A328693A5DA}" destId="{E680D640-AEC2-4499-9B11-F4F9057A1FE3}" srcOrd="0" destOrd="0" presId="urn:microsoft.com/office/officeart/2005/8/layout/pyramid2"/>
    <dgm:cxn modelId="{A64C451C-069A-4DDA-8426-19A5919C7543}" type="presParOf" srcId="{C646DC22-9310-4560-8F6F-9A328693A5DA}" destId="{FA0D084A-470F-4F01-B05E-4B757AAFAF27}" srcOrd="1" destOrd="0" presId="urn:microsoft.com/office/officeart/2005/8/layout/pyramid2"/>
    <dgm:cxn modelId="{11941A39-80DE-4F82-9319-F4625C887046}" type="presParOf" srcId="{C646DC22-9310-4560-8F6F-9A328693A5DA}" destId="{CE679EE2-FA01-4FD9-816D-4ED230F93A24}" srcOrd="2" destOrd="0" presId="urn:microsoft.com/office/officeart/2005/8/layout/pyramid2"/>
    <dgm:cxn modelId="{8B2D659B-EC51-4EB3-BBDD-9419B9FA973E}" type="presParOf" srcId="{C646DC22-9310-4560-8F6F-9A328693A5DA}" destId="{B5361038-AFFA-4DE3-A6D4-B641B1D0C399}" srcOrd="3" destOrd="0" presId="urn:microsoft.com/office/officeart/2005/8/layout/pyramid2"/>
    <dgm:cxn modelId="{15C1DB51-1487-4207-A80D-C78BF8C6FBA2}" type="presParOf" srcId="{C646DC22-9310-4560-8F6F-9A328693A5DA}" destId="{A1B9B50D-8BD8-4352-A2F9-8071CB2CA6E9}" srcOrd="4" destOrd="0" presId="urn:microsoft.com/office/officeart/2005/8/layout/pyramid2"/>
    <dgm:cxn modelId="{7FE7FB9E-1949-4EEF-9B33-D69C5C503A6B}" type="presParOf" srcId="{C646DC22-9310-4560-8F6F-9A328693A5DA}" destId="{89D754E7-7991-48AE-8061-C9CD87EF7F8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B34987-603E-4F72-949D-4B6237D29547}" type="doc">
      <dgm:prSet loTypeId="urn:diagrams.loki3.com/TabbedArc+Icon" loCatId="relationship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29528258-6C35-4726-A82E-4DC5E1180846}">
      <dgm:prSet/>
      <dgm:spPr/>
      <dgm:t>
        <a:bodyPr/>
        <a:lstStyle/>
        <a:p>
          <a:pPr rtl="0"/>
          <a:r>
            <a:rPr lang="pt-BR" smtClean="0"/>
            <a:t>Estruturais e articuladas</a:t>
          </a:r>
          <a:endParaRPr lang="pt-BR"/>
        </a:p>
      </dgm:t>
    </dgm:pt>
    <dgm:pt modelId="{7D774577-662C-44C7-B253-742BA16ED74C}" type="parTrans" cxnId="{1194B4C9-4033-4610-83C8-7536FAE584BD}">
      <dgm:prSet/>
      <dgm:spPr/>
      <dgm:t>
        <a:bodyPr/>
        <a:lstStyle/>
        <a:p>
          <a:endParaRPr lang="en-US"/>
        </a:p>
      </dgm:t>
    </dgm:pt>
    <dgm:pt modelId="{B1EF23E2-7C06-456C-8876-EECF67E11A1D}" type="sibTrans" cxnId="{1194B4C9-4033-4610-83C8-7536FAE584BD}">
      <dgm:prSet/>
      <dgm:spPr/>
      <dgm:t>
        <a:bodyPr/>
        <a:lstStyle/>
        <a:p>
          <a:endParaRPr lang="en-US"/>
        </a:p>
      </dgm:t>
    </dgm:pt>
    <dgm:pt modelId="{CF5F5E0B-E125-44CE-BD7E-55EF489E3820}">
      <dgm:prSet/>
      <dgm:spPr/>
      <dgm:t>
        <a:bodyPr/>
        <a:lstStyle/>
        <a:p>
          <a:pPr rtl="0"/>
          <a:r>
            <a:rPr lang="pt-BR" dirty="0" smtClean="0"/>
            <a:t>Constituidoras de um projeto de investigação do mundo fisico, da realidade e do próprio saber</a:t>
          </a:r>
          <a:endParaRPr lang="pt-BR" dirty="0"/>
        </a:p>
      </dgm:t>
    </dgm:pt>
    <dgm:pt modelId="{9161EF65-A5C6-4000-9B02-295236E5F807}" type="parTrans" cxnId="{51740F5F-0A87-4B96-8855-2C447D27BD34}">
      <dgm:prSet/>
      <dgm:spPr/>
      <dgm:t>
        <a:bodyPr/>
        <a:lstStyle/>
        <a:p>
          <a:endParaRPr lang="en-US"/>
        </a:p>
      </dgm:t>
    </dgm:pt>
    <dgm:pt modelId="{6A8A41AD-0460-4252-93A4-BE9075B99619}" type="sibTrans" cxnId="{51740F5F-0A87-4B96-8855-2C447D27BD34}">
      <dgm:prSet/>
      <dgm:spPr/>
      <dgm:t>
        <a:bodyPr/>
        <a:lstStyle/>
        <a:p>
          <a:endParaRPr lang="en-US"/>
        </a:p>
      </dgm:t>
    </dgm:pt>
    <dgm:pt modelId="{05BADDE9-D317-4332-BAE8-23FE5755B5F2}">
      <dgm:prSet/>
      <dgm:spPr/>
      <dgm:t>
        <a:bodyPr/>
        <a:lstStyle/>
        <a:p>
          <a:pPr rtl="0"/>
          <a:r>
            <a:rPr lang="pt-BR" smtClean="0"/>
            <a:t>De busca de sentido e gênese da prática social</a:t>
          </a:r>
          <a:endParaRPr lang="pt-BR"/>
        </a:p>
      </dgm:t>
    </dgm:pt>
    <dgm:pt modelId="{4C520C53-4E8D-4993-AE8C-18D74000156C}" type="parTrans" cxnId="{9A53BED0-CCCE-4DA0-B321-7FABB6702515}">
      <dgm:prSet/>
      <dgm:spPr/>
      <dgm:t>
        <a:bodyPr/>
        <a:lstStyle/>
        <a:p>
          <a:endParaRPr lang="en-US"/>
        </a:p>
      </dgm:t>
    </dgm:pt>
    <dgm:pt modelId="{CB02F3BC-7375-4E60-BAC1-CE48A46748B1}" type="sibTrans" cxnId="{9A53BED0-CCCE-4DA0-B321-7FABB6702515}">
      <dgm:prSet/>
      <dgm:spPr/>
      <dgm:t>
        <a:bodyPr/>
        <a:lstStyle/>
        <a:p>
          <a:endParaRPr lang="en-US"/>
        </a:p>
      </dgm:t>
    </dgm:pt>
    <dgm:pt modelId="{A57AF179-BA4A-48E2-94E6-C975B229C55E}">
      <dgm:prSet/>
      <dgm:spPr/>
      <dgm:t>
        <a:bodyPr/>
        <a:lstStyle/>
        <a:p>
          <a:pPr rtl="0"/>
          <a:r>
            <a:rPr lang="pt-BR" smtClean="0"/>
            <a:t>Do próprio saber, ensinar e apreender, </a:t>
          </a:r>
          <a:endParaRPr lang="pt-BR"/>
        </a:p>
      </dgm:t>
    </dgm:pt>
    <dgm:pt modelId="{893AEDFC-79A4-4689-9455-6EEACAB32DBF}" type="parTrans" cxnId="{5C9338C2-2171-4F68-83E7-FCACDD41DC55}">
      <dgm:prSet/>
      <dgm:spPr/>
      <dgm:t>
        <a:bodyPr/>
        <a:lstStyle/>
        <a:p>
          <a:endParaRPr lang="en-US"/>
        </a:p>
      </dgm:t>
    </dgm:pt>
    <dgm:pt modelId="{7D93DF61-DE1C-478C-B7A0-DDFF5EF3E602}" type="sibTrans" cxnId="{5C9338C2-2171-4F68-83E7-FCACDD41DC55}">
      <dgm:prSet/>
      <dgm:spPr/>
      <dgm:t>
        <a:bodyPr/>
        <a:lstStyle/>
        <a:p>
          <a:endParaRPr lang="en-US"/>
        </a:p>
      </dgm:t>
    </dgm:pt>
    <dgm:pt modelId="{3F880DE1-343D-421B-B654-3B214D28826A}">
      <dgm:prSet/>
      <dgm:spPr/>
      <dgm:t>
        <a:bodyPr/>
        <a:lstStyle/>
        <a:p>
          <a:pPr rtl="0"/>
          <a:r>
            <a:rPr lang="pt-BR" smtClean="0"/>
            <a:t>Da formação de alunos, intelectuais, cidadãos e profissionais  </a:t>
          </a:r>
          <a:endParaRPr lang="pt-BR"/>
        </a:p>
      </dgm:t>
    </dgm:pt>
    <dgm:pt modelId="{4B23BD57-405F-4F62-B3AC-90EC394F51CC}" type="parTrans" cxnId="{D7FA7ECB-F799-46C3-B6AA-678A77AE057E}">
      <dgm:prSet/>
      <dgm:spPr/>
      <dgm:t>
        <a:bodyPr/>
        <a:lstStyle/>
        <a:p>
          <a:endParaRPr lang="en-US"/>
        </a:p>
      </dgm:t>
    </dgm:pt>
    <dgm:pt modelId="{1E912662-3619-41F3-AD52-D6E67FEC14AA}" type="sibTrans" cxnId="{D7FA7ECB-F799-46C3-B6AA-678A77AE057E}">
      <dgm:prSet/>
      <dgm:spPr/>
      <dgm:t>
        <a:bodyPr/>
        <a:lstStyle/>
        <a:p>
          <a:endParaRPr lang="en-US"/>
        </a:p>
      </dgm:t>
    </dgm:pt>
    <dgm:pt modelId="{0DCFE718-1D8F-4D62-A706-293E9AE99B85}" type="pres">
      <dgm:prSet presAssocID="{22B34987-603E-4F72-949D-4B6237D295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48A84F-2AAA-4804-B344-703CA5A0899E}" type="pres">
      <dgm:prSet presAssocID="{29528258-6C35-4726-A82E-4DC5E1180846}" presName="twoplus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0B6D9-68AB-41C0-B44D-29A725E2B666}" type="pres">
      <dgm:prSet presAssocID="{CF5F5E0B-E125-44CE-BD7E-55EF489E3820}" presName="twoplu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F3DFA-1B27-408D-A417-60DC70C19388}" type="pres">
      <dgm:prSet presAssocID="{05BADDE9-D317-4332-BAE8-23FE5755B5F2}" presName="twoplu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4099A-CBE1-4963-851D-A5D12E4AC8E3}" type="pres">
      <dgm:prSet presAssocID="{A57AF179-BA4A-48E2-94E6-C975B229C55E}" presName="twoplu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E6130-6F5A-4401-8283-FC08FE1BB2E9}" type="pres">
      <dgm:prSet presAssocID="{3F880DE1-343D-421B-B654-3B214D28826A}" presName="twoplu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FA7ECB-F799-46C3-B6AA-678A77AE057E}" srcId="{22B34987-603E-4F72-949D-4B6237D29547}" destId="{3F880DE1-343D-421B-B654-3B214D28826A}" srcOrd="4" destOrd="0" parTransId="{4B23BD57-405F-4F62-B3AC-90EC394F51CC}" sibTransId="{1E912662-3619-41F3-AD52-D6E67FEC14AA}"/>
    <dgm:cxn modelId="{C4F72253-8767-47BB-A7F6-F975FFBAF972}" type="presOf" srcId="{05BADDE9-D317-4332-BAE8-23FE5755B5F2}" destId="{E97F3DFA-1B27-408D-A417-60DC70C19388}" srcOrd="0" destOrd="0" presId="urn:diagrams.loki3.com/TabbedArc+Icon"/>
    <dgm:cxn modelId="{9A53BED0-CCCE-4DA0-B321-7FABB6702515}" srcId="{22B34987-603E-4F72-949D-4B6237D29547}" destId="{05BADDE9-D317-4332-BAE8-23FE5755B5F2}" srcOrd="2" destOrd="0" parTransId="{4C520C53-4E8D-4993-AE8C-18D74000156C}" sibTransId="{CB02F3BC-7375-4E60-BAC1-CE48A46748B1}"/>
    <dgm:cxn modelId="{1194B4C9-4033-4610-83C8-7536FAE584BD}" srcId="{22B34987-603E-4F72-949D-4B6237D29547}" destId="{29528258-6C35-4726-A82E-4DC5E1180846}" srcOrd="0" destOrd="0" parTransId="{7D774577-662C-44C7-B253-742BA16ED74C}" sibTransId="{B1EF23E2-7C06-456C-8876-EECF67E11A1D}"/>
    <dgm:cxn modelId="{5C9338C2-2171-4F68-83E7-FCACDD41DC55}" srcId="{22B34987-603E-4F72-949D-4B6237D29547}" destId="{A57AF179-BA4A-48E2-94E6-C975B229C55E}" srcOrd="3" destOrd="0" parTransId="{893AEDFC-79A4-4689-9455-6EEACAB32DBF}" sibTransId="{7D93DF61-DE1C-478C-B7A0-DDFF5EF3E602}"/>
    <dgm:cxn modelId="{D8C7729C-F33F-4464-8D02-A4E13D1B55C9}" type="presOf" srcId="{29528258-6C35-4726-A82E-4DC5E1180846}" destId="{FE48A84F-2AAA-4804-B344-703CA5A0899E}" srcOrd="0" destOrd="0" presId="urn:diagrams.loki3.com/TabbedArc+Icon"/>
    <dgm:cxn modelId="{03F6AD39-6029-488C-AFA6-F1BE24FA4C0A}" type="presOf" srcId="{22B34987-603E-4F72-949D-4B6237D29547}" destId="{0DCFE718-1D8F-4D62-A706-293E9AE99B85}" srcOrd="0" destOrd="0" presId="urn:diagrams.loki3.com/TabbedArc+Icon"/>
    <dgm:cxn modelId="{4A467DD9-CF50-4B58-A6CA-81596C6F1FD0}" type="presOf" srcId="{3F880DE1-343D-421B-B654-3B214D28826A}" destId="{39CE6130-6F5A-4401-8283-FC08FE1BB2E9}" srcOrd="0" destOrd="0" presId="urn:diagrams.loki3.com/TabbedArc+Icon"/>
    <dgm:cxn modelId="{51740F5F-0A87-4B96-8855-2C447D27BD34}" srcId="{22B34987-603E-4F72-949D-4B6237D29547}" destId="{CF5F5E0B-E125-44CE-BD7E-55EF489E3820}" srcOrd="1" destOrd="0" parTransId="{9161EF65-A5C6-4000-9B02-295236E5F807}" sibTransId="{6A8A41AD-0460-4252-93A4-BE9075B99619}"/>
    <dgm:cxn modelId="{A0864720-E225-4C10-AAFB-4A4085E3CC6B}" type="presOf" srcId="{CF5F5E0B-E125-44CE-BD7E-55EF489E3820}" destId="{4020B6D9-68AB-41C0-B44D-29A725E2B666}" srcOrd="0" destOrd="0" presId="urn:diagrams.loki3.com/TabbedArc+Icon"/>
    <dgm:cxn modelId="{359578A0-1B31-4F91-A2DB-56DE0933FF9C}" type="presOf" srcId="{A57AF179-BA4A-48E2-94E6-C975B229C55E}" destId="{3DF4099A-CBE1-4963-851D-A5D12E4AC8E3}" srcOrd="0" destOrd="0" presId="urn:diagrams.loki3.com/TabbedArc+Icon"/>
    <dgm:cxn modelId="{4C37FEBE-D9F0-43D0-894F-4704322048E9}" type="presParOf" srcId="{0DCFE718-1D8F-4D62-A706-293E9AE99B85}" destId="{FE48A84F-2AAA-4804-B344-703CA5A0899E}" srcOrd="0" destOrd="0" presId="urn:diagrams.loki3.com/TabbedArc+Icon"/>
    <dgm:cxn modelId="{8585D24C-728D-411C-97A9-6C7BFAA7D1B2}" type="presParOf" srcId="{0DCFE718-1D8F-4D62-A706-293E9AE99B85}" destId="{4020B6D9-68AB-41C0-B44D-29A725E2B666}" srcOrd="1" destOrd="0" presId="urn:diagrams.loki3.com/TabbedArc+Icon"/>
    <dgm:cxn modelId="{C42E6C04-6637-4ED2-A38A-8E778D62C32F}" type="presParOf" srcId="{0DCFE718-1D8F-4D62-A706-293E9AE99B85}" destId="{E97F3DFA-1B27-408D-A417-60DC70C19388}" srcOrd="2" destOrd="0" presId="urn:diagrams.loki3.com/TabbedArc+Icon"/>
    <dgm:cxn modelId="{75539081-D125-41D0-AB30-4972A9BC610E}" type="presParOf" srcId="{0DCFE718-1D8F-4D62-A706-293E9AE99B85}" destId="{3DF4099A-CBE1-4963-851D-A5D12E4AC8E3}" srcOrd="3" destOrd="0" presId="urn:diagrams.loki3.com/TabbedArc+Icon"/>
    <dgm:cxn modelId="{3099CABA-3802-429B-BF27-C0F942792043}" type="presParOf" srcId="{0DCFE718-1D8F-4D62-A706-293E9AE99B85}" destId="{39CE6130-6F5A-4401-8283-FC08FE1BB2E9}" srcOrd="4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AA0201-52BA-46FC-B5DE-8DAF171A90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D780F81-79A8-470A-8635-AC15E5386321}">
      <dgm:prSet/>
      <dgm:spPr/>
      <dgm:t>
        <a:bodyPr/>
        <a:lstStyle/>
        <a:p>
          <a:pPr algn="ctr" rtl="0"/>
          <a:r>
            <a:rPr lang="pt-PT" b="1" dirty="0" smtClean="0"/>
            <a:t>Diretrizes Curriculares Nacionais - DCN</a:t>
          </a:r>
          <a:endParaRPr lang="pt-BR" b="1" dirty="0"/>
        </a:p>
      </dgm:t>
    </dgm:pt>
    <dgm:pt modelId="{1E03B41B-475F-4BDE-9E30-8A04E0FAD73E}" type="parTrans" cxnId="{FEEE6558-0FBE-4701-98B5-B858DD7EE224}">
      <dgm:prSet/>
      <dgm:spPr/>
      <dgm:t>
        <a:bodyPr/>
        <a:lstStyle/>
        <a:p>
          <a:endParaRPr lang="pt-BR"/>
        </a:p>
      </dgm:t>
    </dgm:pt>
    <dgm:pt modelId="{E92A2775-E7AE-4A4B-87E8-58651F10D438}" type="sibTrans" cxnId="{FEEE6558-0FBE-4701-98B5-B858DD7EE224}">
      <dgm:prSet/>
      <dgm:spPr/>
      <dgm:t>
        <a:bodyPr/>
        <a:lstStyle/>
        <a:p>
          <a:endParaRPr lang="pt-BR"/>
        </a:p>
      </dgm:t>
    </dgm:pt>
    <dgm:pt modelId="{52647836-0008-4534-85D5-5EAB95508230}" type="pres">
      <dgm:prSet presAssocID="{A4AA0201-52BA-46FC-B5DE-8DAF171A90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98AAE44-7D31-42FD-A0C7-FEADAD6BA84E}" type="pres">
      <dgm:prSet presAssocID="{9D780F81-79A8-470A-8635-AC15E538632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7058D40-8860-49A3-A7DD-146E1CF3C358}" type="presOf" srcId="{A4AA0201-52BA-46FC-B5DE-8DAF171A900D}" destId="{52647836-0008-4534-85D5-5EAB95508230}" srcOrd="0" destOrd="0" presId="urn:microsoft.com/office/officeart/2005/8/layout/vList2"/>
    <dgm:cxn modelId="{A74D205D-6A05-4877-AA8E-DAFE72389EF4}" type="presOf" srcId="{9D780F81-79A8-470A-8635-AC15E5386321}" destId="{898AAE44-7D31-42FD-A0C7-FEADAD6BA84E}" srcOrd="0" destOrd="0" presId="urn:microsoft.com/office/officeart/2005/8/layout/vList2"/>
    <dgm:cxn modelId="{FEEE6558-0FBE-4701-98B5-B858DD7EE224}" srcId="{A4AA0201-52BA-46FC-B5DE-8DAF171A900D}" destId="{9D780F81-79A8-470A-8635-AC15E5386321}" srcOrd="0" destOrd="0" parTransId="{1E03B41B-475F-4BDE-9E30-8A04E0FAD73E}" sibTransId="{E92A2775-E7AE-4A4B-87E8-58651F10D438}"/>
    <dgm:cxn modelId="{3FB0BBC9-2624-49E2-817D-21B69C077D34}" type="presParOf" srcId="{52647836-0008-4534-85D5-5EAB95508230}" destId="{898AAE44-7D31-42FD-A0C7-FEADAD6BA8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CE83B6-F82F-4F5D-8FBA-849660C10CD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58A91A44-B5A1-435B-902B-29B60C233A18}">
      <dgm:prSet custT="1"/>
      <dgm:spPr/>
      <dgm:t>
        <a:bodyPr/>
        <a:lstStyle/>
        <a:p>
          <a:pPr rtl="0"/>
          <a:r>
            <a:rPr lang="pt-PT" sz="2000" b="1" dirty="0" smtClean="0"/>
            <a:t>PERFIL</a:t>
          </a:r>
          <a:endParaRPr lang="pt-BR" sz="2000" dirty="0"/>
        </a:p>
      </dgm:t>
    </dgm:pt>
    <dgm:pt modelId="{F9BD2C65-63CF-4DB4-B273-5D50AEF8C0A9}" type="parTrans" cxnId="{A81C099E-E69C-4ECB-B7EB-AB430A32DCA3}">
      <dgm:prSet/>
      <dgm:spPr/>
      <dgm:t>
        <a:bodyPr/>
        <a:lstStyle/>
        <a:p>
          <a:endParaRPr lang="pt-BR" sz="2000"/>
        </a:p>
      </dgm:t>
    </dgm:pt>
    <dgm:pt modelId="{6D3E3E1F-3CC6-4621-BF22-980F72E34EC1}" type="sibTrans" cxnId="{A81C099E-E69C-4ECB-B7EB-AB430A32DCA3}">
      <dgm:prSet/>
      <dgm:spPr/>
      <dgm:t>
        <a:bodyPr/>
        <a:lstStyle/>
        <a:p>
          <a:endParaRPr lang="pt-BR" sz="2000"/>
        </a:p>
      </dgm:t>
    </dgm:pt>
    <dgm:pt modelId="{BBB96931-5EB8-47FD-90FB-4024396FBB28}">
      <dgm:prSet custT="1"/>
      <dgm:spPr/>
      <dgm:t>
        <a:bodyPr/>
        <a:lstStyle/>
        <a:p>
          <a:pPr rtl="0"/>
          <a:r>
            <a:rPr lang="pt-BR" sz="2000" b="1" dirty="0" smtClean="0"/>
            <a:t>Sólida formação científica,</a:t>
          </a:r>
          <a:r>
            <a:rPr lang="pt-PT" sz="2000" b="1" dirty="0" smtClean="0"/>
            <a:t> técnica e profissional.</a:t>
          </a:r>
          <a:endParaRPr lang="pt-BR" sz="2000" dirty="0"/>
        </a:p>
      </dgm:t>
    </dgm:pt>
    <dgm:pt modelId="{69A2D93C-45C4-4EF1-BD07-54C7702DB6D5}" type="parTrans" cxnId="{E2600186-A2C6-4586-9850-EA49EDA59097}">
      <dgm:prSet/>
      <dgm:spPr/>
      <dgm:t>
        <a:bodyPr/>
        <a:lstStyle/>
        <a:p>
          <a:endParaRPr lang="pt-BR" sz="2000"/>
        </a:p>
      </dgm:t>
    </dgm:pt>
    <dgm:pt modelId="{6A1CFE5F-732F-49A6-9A8C-F5861DA0D23E}" type="sibTrans" cxnId="{E2600186-A2C6-4586-9850-EA49EDA59097}">
      <dgm:prSet/>
      <dgm:spPr/>
      <dgm:t>
        <a:bodyPr/>
        <a:lstStyle/>
        <a:p>
          <a:endParaRPr lang="pt-BR" sz="2000"/>
        </a:p>
      </dgm:t>
    </dgm:pt>
    <dgm:pt modelId="{81A6C67D-BAF4-482C-A476-2D160E031BB6}">
      <dgm:prSet custT="1"/>
      <dgm:spPr/>
      <dgm:t>
        <a:bodyPr/>
        <a:lstStyle/>
        <a:p>
          <a:pPr rtl="0"/>
          <a:r>
            <a:rPr lang="pt-BR" sz="2000" b="1" dirty="0" smtClean="0"/>
            <a:t>Postura reflexiva, crítica, proativa.</a:t>
          </a:r>
          <a:endParaRPr lang="pt-BR" sz="2000" dirty="0"/>
        </a:p>
      </dgm:t>
    </dgm:pt>
    <dgm:pt modelId="{2A28365C-179D-4891-8B93-7750E6C1B564}" type="parTrans" cxnId="{06DAE37C-6A59-45BE-8DBD-2B3AB28576CF}">
      <dgm:prSet/>
      <dgm:spPr/>
      <dgm:t>
        <a:bodyPr/>
        <a:lstStyle/>
        <a:p>
          <a:endParaRPr lang="pt-BR" sz="2000"/>
        </a:p>
      </dgm:t>
    </dgm:pt>
    <dgm:pt modelId="{7A362762-5133-4D71-B550-097B95004D29}" type="sibTrans" cxnId="{06DAE37C-6A59-45BE-8DBD-2B3AB28576CF}">
      <dgm:prSet/>
      <dgm:spPr/>
      <dgm:t>
        <a:bodyPr/>
        <a:lstStyle/>
        <a:p>
          <a:endParaRPr lang="pt-BR" sz="2000"/>
        </a:p>
      </dgm:t>
    </dgm:pt>
    <dgm:pt modelId="{CC21650B-5099-4846-BA87-335D3B3C15B7}">
      <dgm:prSet custT="1"/>
      <dgm:spPr/>
      <dgm:t>
        <a:bodyPr/>
        <a:lstStyle/>
        <a:p>
          <a:pPr rtl="0"/>
          <a:r>
            <a:rPr lang="pt-BR" sz="2000" b="1" dirty="0" smtClean="0"/>
            <a:t>Expressão de criatividade, flexibilidade.</a:t>
          </a:r>
          <a:endParaRPr lang="pt-BR" sz="2000" dirty="0"/>
        </a:p>
      </dgm:t>
    </dgm:pt>
    <dgm:pt modelId="{C7E3E193-5825-463B-B0DA-545BE4E0C82C}" type="parTrans" cxnId="{57A98B67-4C9C-430F-8D81-DE0C705923D7}">
      <dgm:prSet/>
      <dgm:spPr/>
      <dgm:t>
        <a:bodyPr/>
        <a:lstStyle/>
        <a:p>
          <a:endParaRPr lang="pt-BR" sz="2000"/>
        </a:p>
      </dgm:t>
    </dgm:pt>
    <dgm:pt modelId="{57F7F9DA-4514-49B5-86C7-18E3749F7E8A}" type="sibTrans" cxnId="{57A98B67-4C9C-430F-8D81-DE0C705923D7}">
      <dgm:prSet/>
      <dgm:spPr/>
      <dgm:t>
        <a:bodyPr/>
        <a:lstStyle/>
        <a:p>
          <a:endParaRPr lang="pt-BR" sz="2000"/>
        </a:p>
      </dgm:t>
    </dgm:pt>
    <dgm:pt modelId="{2BE1B738-0B5F-43DF-AFA7-B6BEE3047697}">
      <dgm:prSet custT="1"/>
      <dgm:spPr/>
      <dgm:t>
        <a:bodyPr/>
        <a:lstStyle/>
        <a:p>
          <a:pPr rtl="0"/>
          <a:r>
            <a:rPr lang="pt-BR" sz="2000" b="1" dirty="0" smtClean="0"/>
            <a:t>Capacidade para tomada de decisão.</a:t>
          </a:r>
          <a:endParaRPr lang="pt-BR" sz="2000" dirty="0"/>
        </a:p>
      </dgm:t>
    </dgm:pt>
    <dgm:pt modelId="{623E6176-EC42-4EF0-B6CF-FFD3D38CE226}" type="parTrans" cxnId="{A70839AB-2651-46AC-B928-C80AF5206F85}">
      <dgm:prSet/>
      <dgm:spPr/>
      <dgm:t>
        <a:bodyPr/>
        <a:lstStyle/>
        <a:p>
          <a:endParaRPr lang="pt-BR" sz="2000"/>
        </a:p>
      </dgm:t>
    </dgm:pt>
    <dgm:pt modelId="{75C2B54C-576A-47B0-AD33-52FC714CC4A9}" type="sibTrans" cxnId="{A70839AB-2651-46AC-B928-C80AF5206F85}">
      <dgm:prSet/>
      <dgm:spPr/>
      <dgm:t>
        <a:bodyPr/>
        <a:lstStyle/>
        <a:p>
          <a:endParaRPr lang="pt-BR" sz="2000"/>
        </a:p>
      </dgm:t>
    </dgm:pt>
    <dgm:pt modelId="{31BB0903-BB14-43FB-BC8E-84FDD6906386}">
      <dgm:prSet custT="1"/>
      <dgm:spPr/>
      <dgm:t>
        <a:bodyPr/>
        <a:lstStyle/>
        <a:p>
          <a:pPr rtl="0"/>
          <a:r>
            <a:rPr lang="pt-PT" sz="2000" b="1" dirty="0" smtClean="0"/>
            <a:t>Compromisso social, ético, político.</a:t>
          </a:r>
          <a:endParaRPr lang="pt-BR" sz="2000" dirty="0"/>
        </a:p>
      </dgm:t>
    </dgm:pt>
    <dgm:pt modelId="{ACA66F3E-E2B3-4751-A618-F62A814A7B9E}" type="parTrans" cxnId="{32994BF0-799D-40F6-8563-72E09278BF79}">
      <dgm:prSet/>
      <dgm:spPr/>
      <dgm:t>
        <a:bodyPr/>
        <a:lstStyle/>
        <a:p>
          <a:endParaRPr lang="pt-BR" sz="2000"/>
        </a:p>
      </dgm:t>
    </dgm:pt>
    <dgm:pt modelId="{15AFA2E3-F6F0-4161-B8C5-FB2354F0E794}" type="sibTrans" cxnId="{32994BF0-799D-40F6-8563-72E09278BF79}">
      <dgm:prSet/>
      <dgm:spPr/>
      <dgm:t>
        <a:bodyPr/>
        <a:lstStyle/>
        <a:p>
          <a:endParaRPr lang="pt-BR" sz="2000"/>
        </a:p>
      </dgm:t>
    </dgm:pt>
    <dgm:pt modelId="{29D1EBB3-689B-44E5-8FA4-5A3895312B97}">
      <dgm:prSet custT="1"/>
      <dgm:spPr/>
      <dgm:t>
        <a:bodyPr/>
        <a:lstStyle/>
        <a:p>
          <a:pPr rtl="0"/>
          <a:r>
            <a:rPr lang="pt-PT" sz="2000" b="1" dirty="0" smtClean="0"/>
            <a:t>Atuação em grupos e redes.</a:t>
          </a:r>
          <a:endParaRPr lang="pt-BR" sz="2000" dirty="0"/>
        </a:p>
      </dgm:t>
    </dgm:pt>
    <dgm:pt modelId="{00725750-F002-4D63-92A0-9CA721440438}" type="parTrans" cxnId="{3C8097B0-C6B2-42A6-AC9B-71FF7AAA3261}">
      <dgm:prSet/>
      <dgm:spPr/>
      <dgm:t>
        <a:bodyPr/>
        <a:lstStyle/>
        <a:p>
          <a:endParaRPr lang="pt-BR" sz="2000"/>
        </a:p>
      </dgm:t>
    </dgm:pt>
    <dgm:pt modelId="{1FB06BB8-F41E-49E2-90B7-B90F05461085}" type="sibTrans" cxnId="{3C8097B0-C6B2-42A6-AC9B-71FF7AAA3261}">
      <dgm:prSet/>
      <dgm:spPr/>
      <dgm:t>
        <a:bodyPr/>
        <a:lstStyle/>
        <a:p>
          <a:endParaRPr lang="pt-BR" sz="2000"/>
        </a:p>
      </dgm:t>
    </dgm:pt>
    <dgm:pt modelId="{0A30962B-CEE7-4F6F-88F0-4CE4143179D2}">
      <dgm:prSet custT="1"/>
      <dgm:spPr/>
      <dgm:t>
        <a:bodyPr/>
        <a:lstStyle/>
        <a:p>
          <a:pPr rtl="0"/>
          <a:r>
            <a:rPr lang="pt-PT" sz="2000" b="1" dirty="0" smtClean="0"/>
            <a:t>Busca de aprimoramento contínuo.</a:t>
          </a:r>
          <a:endParaRPr lang="pt-BR" sz="2000" dirty="0"/>
        </a:p>
      </dgm:t>
    </dgm:pt>
    <dgm:pt modelId="{35203950-7B9D-4711-A04B-4D4EA05792B3}" type="parTrans" cxnId="{2DEE70F0-37B3-4B2B-B147-712134F6B7F1}">
      <dgm:prSet/>
      <dgm:spPr/>
      <dgm:t>
        <a:bodyPr/>
        <a:lstStyle/>
        <a:p>
          <a:endParaRPr lang="pt-BR" sz="2000"/>
        </a:p>
      </dgm:t>
    </dgm:pt>
    <dgm:pt modelId="{731BFA49-F157-4981-9876-84B71F9C0AA9}" type="sibTrans" cxnId="{2DEE70F0-37B3-4B2B-B147-712134F6B7F1}">
      <dgm:prSet/>
      <dgm:spPr/>
      <dgm:t>
        <a:bodyPr/>
        <a:lstStyle/>
        <a:p>
          <a:endParaRPr lang="pt-BR" sz="2000"/>
        </a:p>
      </dgm:t>
    </dgm:pt>
    <dgm:pt modelId="{07BBAD9D-49E3-486C-9E6A-0106EC01F776}" type="pres">
      <dgm:prSet presAssocID="{83CE83B6-F82F-4F5D-8FBA-849660C10CD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9F84CE4-7C5A-48F2-A2F7-37322CCBA4B1}" type="pres">
      <dgm:prSet presAssocID="{58A91A44-B5A1-435B-902B-29B60C233A18}" presName="parentLin" presStyleCnt="0"/>
      <dgm:spPr/>
    </dgm:pt>
    <dgm:pt modelId="{CDD5CC88-C8C2-4A0D-AB9F-5BAB8D854C1B}" type="pres">
      <dgm:prSet presAssocID="{58A91A44-B5A1-435B-902B-29B60C233A18}" presName="parentLeftMargin" presStyleLbl="node1" presStyleIdx="0" presStyleCnt="8"/>
      <dgm:spPr/>
      <dgm:t>
        <a:bodyPr/>
        <a:lstStyle/>
        <a:p>
          <a:endParaRPr lang="pt-BR"/>
        </a:p>
      </dgm:t>
    </dgm:pt>
    <dgm:pt modelId="{F645BDA6-8FAC-410B-B7D7-9F9D7C54DC48}" type="pres">
      <dgm:prSet presAssocID="{58A91A44-B5A1-435B-902B-29B60C233A18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014BD3-9D6E-472F-ADA3-D0D76BA71B08}" type="pres">
      <dgm:prSet presAssocID="{58A91A44-B5A1-435B-902B-29B60C233A18}" presName="negativeSpace" presStyleCnt="0"/>
      <dgm:spPr/>
    </dgm:pt>
    <dgm:pt modelId="{2AE98DF7-0BE9-43B0-8D6A-AE2650632F6B}" type="pres">
      <dgm:prSet presAssocID="{58A91A44-B5A1-435B-902B-29B60C233A18}" presName="childText" presStyleLbl="conFgAcc1" presStyleIdx="0" presStyleCnt="8">
        <dgm:presLayoutVars>
          <dgm:bulletEnabled val="1"/>
        </dgm:presLayoutVars>
      </dgm:prSet>
      <dgm:spPr/>
    </dgm:pt>
    <dgm:pt modelId="{6D07276E-51C2-42FF-A0F3-EA7B5586C31C}" type="pres">
      <dgm:prSet presAssocID="{6D3E3E1F-3CC6-4621-BF22-980F72E34EC1}" presName="spaceBetweenRectangles" presStyleCnt="0"/>
      <dgm:spPr/>
    </dgm:pt>
    <dgm:pt modelId="{8DF85103-1BE0-4341-9CDE-B57D253E5139}" type="pres">
      <dgm:prSet presAssocID="{BBB96931-5EB8-47FD-90FB-4024396FBB28}" presName="parentLin" presStyleCnt="0"/>
      <dgm:spPr/>
    </dgm:pt>
    <dgm:pt modelId="{66BBA12C-8384-4DB1-AA06-0575C91E76AE}" type="pres">
      <dgm:prSet presAssocID="{BBB96931-5EB8-47FD-90FB-4024396FBB28}" presName="parentLeftMargin" presStyleLbl="node1" presStyleIdx="0" presStyleCnt="8"/>
      <dgm:spPr/>
      <dgm:t>
        <a:bodyPr/>
        <a:lstStyle/>
        <a:p>
          <a:endParaRPr lang="pt-BR"/>
        </a:p>
      </dgm:t>
    </dgm:pt>
    <dgm:pt modelId="{526B9AFD-4CDB-4866-80FC-89BA184DD118}" type="pres">
      <dgm:prSet presAssocID="{BBB96931-5EB8-47FD-90FB-4024396FBB28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D02851-AB44-4994-BFB7-656D5081BA80}" type="pres">
      <dgm:prSet presAssocID="{BBB96931-5EB8-47FD-90FB-4024396FBB28}" presName="negativeSpace" presStyleCnt="0"/>
      <dgm:spPr/>
    </dgm:pt>
    <dgm:pt modelId="{64799DE6-256E-4D70-9C6F-A67246A80A58}" type="pres">
      <dgm:prSet presAssocID="{BBB96931-5EB8-47FD-90FB-4024396FBB28}" presName="childText" presStyleLbl="conFgAcc1" presStyleIdx="1" presStyleCnt="8">
        <dgm:presLayoutVars>
          <dgm:bulletEnabled val="1"/>
        </dgm:presLayoutVars>
      </dgm:prSet>
      <dgm:spPr/>
    </dgm:pt>
    <dgm:pt modelId="{C9105449-8B0C-4A74-8E33-59B7C69752C7}" type="pres">
      <dgm:prSet presAssocID="{6A1CFE5F-732F-49A6-9A8C-F5861DA0D23E}" presName="spaceBetweenRectangles" presStyleCnt="0"/>
      <dgm:spPr/>
    </dgm:pt>
    <dgm:pt modelId="{C77625BF-B18C-43E4-BCA1-6CB4CAEB9E6B}" type="pres">
      <dgm:prSet presAssocID="{81A6C67D-BAF4-482C-A476-2D160E031BB6}" presName="parentLin" presStyleCnt="0"/>
      <dgm:spPr/>
    </dgm:pt>
    <dgm:pt modelId="{89F055C7-6B79-48ED-AE6F-C49391F38079}" type="pres">
      <dgm:prSet presAssocID="{81A6C67D-BAF4-482C-A476-2D160E031BB6}" presName="parentLeftMargin" presStyleLbl="node1" presStyleIdx="1" presStyleCnt="8"/>
      <dgm:spPr/>
      <dgm:t>
        <a:bodyPr/>
        <a:lstStyle/>
        <a:p>
          <a:endParaRPr lang="pt-BR"/>
        </a:p>
      </dgm:t>
    </dgm:pt>
    <dgm:pt modelId="{9EF3FAE4-E9B0-4230-9515-F3CDDF7FDEDE}" type="pres">
      <dgm:prSet presAssocID="{81A6C67D-BAF4-482C-A476-2D160E031BB6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C4EFCE-E1D2-435E-AD98-CCCC20BEF1F9}" type="pres">
      <dgm:prSet presAssocID="{81A6C67D-BAF4-482C-A476-2D160E031BB6}" presName="negativeSpace" presStyleCnt="0"/>
      <dgm:spPr/>
    </dgm:pt>
    <dgm:pt modelId="{22FC167C-E28A-4FC6-86DE-653B42D36CC3}" type="pres">
      <dgm:prSet presAssocID="{81A6C67D-BAF4-482C-A476-2D160E031BB6}" presName="childText" presStyleLbl="conFgAcc1" presStyleIdx="2" presStyleCnt="8">
        <dgm:presLayoutVars>
          <dgm:bulletEnabled val="1"/>
        </dgm:presLayoutVars>
      </dgm:prSet>
      <dgm:spPr/>
    </dgm:pt>
    <dgm:pt modelId="{CDE81A1C-1646-4016-B8F0-D2C5A2E6902B}" type="pres">
      <dgm:prSet presAssocID="{7A362762-5133-4D71-B550-097B95004D29}" presName="spaceBetweenRectangles" presStyleCnt="0"/>
      <dgm:spPr/>
    </dgm:pt>
    <dgm:pt modelId="{F9E1166B-B1FE-46F1-9198-8341FB1B9439}" type="pres">
      <dgm:prSet presAssocID="{CC21650B-5099-4846-BA87-335D3B3C15B7}" presName="parentLin" presStyleCnt="0"/>
      <dgm:spPr/>
    </dgm:pt>
    <dgm:pt modelId="{0C3F7331-CD81-44DE-BAF8-D1D1AA4AF2B4}" type="pres">
      <dgm:prSet presAssocID="{CC21650B-5099-4846-BA87-335D3B3C15B7}" presName="parentLeftMargin" presStyleLbl="node1" presStyleIdx="2" presStyleCnt="8"/>
      <dgm:spPr/>
      <dgm:t>
        <a:bodyPr/>
        <a:lstStyle/>
        <a:p>
          <a:endParaRPr lang="pt-BR"/>
        </a:p>
      </dgm:t>
    </dgm:pt>
    <dgm:pt modelId="{1D50C642-944C-41A1-84C4-3C9B3D595CCA}" type="pres">
      <dgm:prSet presAssocID="{CC21650B-5099-4846-BA87-335D3B3C15B7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A3040C-F097-4AA2-9AA9-AF6F7EA57ACB}" type="pres">
      <dgm:prSet presAssocID="{CC21650B-5099-4846-BA87-335D3B3C15B7}" presName="negativeSpace" presStyleCnt="0"/>
      <dgm:spPr/>
    </dgm:pt>
    <dgm:pt modelId="{7528E365-4D39-42AA-8292-722AD86A9C14}" type="pres">
      <dgm:prSet presAssocID="{CC21650B-5099-4846-BA87-335D3B3C15B7}" presName="childText" presStyleLbl="conFgAcc1" presStyleIdx="3" presStyleCnt="8">
        <dgm:presLayoutVars>
          <dgm:bulletEnabled val="1"/>
        </dgm:presLayoutVars>
      </dgm:prSet>
      <dgm:spPr/>
    </dgm:pt>
    <dgm:pt modelId="{F0ED217C-E667-4C8D-BAFC-C9AAD5D95BA4}" type="pres">
      <dgm:prSet presAssocID="{57F7F9DA-4514-49B5-86C7-18E3749F7E8A}" presName="spaceBetweenRectangles" presStyleCnt="0"/>
      <dgm:spPr/>
    </dgm:pt>
    <dgm:pt modelId="{135EFB15-9EE2-4C95-8164-5CADD011EA32}" type="pres">
      <dgm:prSet presAssocID="{2BE1B738-0B5F-43DF-AFA7-B6BEE3047697}" presName="parentLin" presStyleCnt="0"/>
      <dgm:spPr/>
    </dgm:pt>
    <dgm:pt modelId="{DE515CE3-F314-4C09-B2BD-C53C574AFF0E}" type="pres">
      <dgm:prSet presAssocID="{2BE1B738-0B5F-43DF-AFA7-B6BEE3047697}" presName="parentLeftMargin" presStyleLbl="node1" presStyleIdx="3" presStyleCnt="8"/>
      <dgm:spPr/>
      <dgm:t>
        <a:bodyPr/>
        <a:lstStyle/>
        <a:p>
          <a:endParaRPr lang="pt-BR"/>
        </a:p>
      </dgm:t>
    </dgm:pt>
    <dgm:pt modelId="{4A804353-D190-4E6C-B0CE-9CF621E87C11}" type="pres">
      <dgm:prSet presAssocID="{2BE1B738-0B5F-43DF-AFA7-B6BEE304769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5B8D54-BDD0-473F-9D57-41C232B28ADB}" type="pres">
      <dgm:prSet presAssocID="{2BE1B738-0B5F-43DF-AFA7-B6BEE3047697}" presName="negativeSpace" presStyleCnt="0"/>
      <dgm:spPr/>
    </dgm:pt>
    <dgm:pt modelId="{9113C678-20DA-4B25-B12E-74A547CC65CD}" type="pres">
      <dgm:prSet presAssocID="{2BE1B738-0B5F-43DF-AFA7-B6BEE3047697}" presName="childText" presStyleLbl="conFgAcc1" presStyleIdx="4" presStyleCnt="8">
        <dgm:presLayoutVars>
          <dgm:bulletEnabled val="1"/>
        </dgm:presLayoutVars>
      </dgm:prSet>
      <dgm:spPr/>
    </dgm:pt>
    <dgm:pt modelId="{20C74F54-D304-4071-9475-D8E3A1DD02DE}" type="pres">
      <dgm:prSet presAssocID="{75C2B54C-576A-47B0-AD33-52FC714CC4A9}" presName="spaceBetweenRectangles" presStyleCnt="0"/>
      <dgm:spPr/>
    </dgm:pt>
    <dgm:pt modelId="{5D02D989-F8AC-4515-A470-E816C91114B6}" type="pres">
      <dgm:prSet presAssocID="{31BB0903-BB14-43FB-BC8E-84FDD6906386}" presName="parentLin" presStyleCnt="0"/>
      <dgm:spPr/>
    </dgm:pt>
    <dgm:pt modelId="{5E6A9CD3-3CCB-48F8-8E4F-898912FED39B}" type="pres">
      <dgm:prSet presAssocID="{31BB0903-BB14-43FB-BC8E-84FDD6906386}" presName="parentLeftMargin" presStyleLbl="node1" presStyleIdx="4" presStyleCnt="8"/>
      <dgm:spPr/>
      <dgm:t>
        <a:bodyPr/>
        <a:lstStyle/>
        <a:p>
          <a:endParaRPr lang="pt-BR"/>
        </a:p>
      </dgm:t>
    </dgm:pt>
    <dgm:pt modelId="{1E544799-5648-49E9-B73B-A90F0A167DB1}" type="pres">
      <dgm:prSet presAssocID="{31BB0903-BB14-43FB-BC8E-84FDD6906386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1CB65F-9ECD-4517-9E40-4E709E50E610}" type="pres">
      <dgm:prSet presAssocID="{31BB0903-BB14-43FB-BC8E-84FDD6906386}" presName="negativeSpace" presStyleCnt="0"/>
      <dgm:spPr/>
    </dgm:pt>
    <dgm:pt modelId="{92BDFF1C-E09A-41B3-B9ED-1FA74E75E8A5}" type="pres">
      <dgm:prSet presAssocID="{31BB0903-BB14-43FB-BC8E-84FDD6906386}" presName="childText" presStyleLbl="conFgAcc1" presStyleIdx="5" presStyleCnt="8">
        <dgm:presLayoutVars>
          <dgm:bulletEnabled val="1"/>
        </dgm:presLayoutVars>
      </dgm:prSet>
      <dgm:spPr/>
    </dgm:pt>
    <dgm:pt modelId="{85A2CD11-767A-4B9F-8472-8C7157EDF923}" type="pres">
      <dgm:prSet presAssocID="{15AFA2E3-F6F0-4161-B8C5-FB2354F0E794}" presName="spaceBetweenRectangles" presStyleCnt="0"/>
      <dgm:spPr/>
    </dgm:pt>
    <dgm:pt modelId="{AF3C2ED2-ED83-4D12-9494-5D32DC6F2B95}" type="pres">
      <dgm:prSet presAssocID="{29D1EBB3-689B-44E5-8FA4-5A3895312B97}" presName="parentLin" presStyleCnt="0"/>
      <dgm:spPr/>
    </dgm:pt>
    <dgm:pt modelId="{2F81423E-AB78-4A53-84EA-C2B1AAE5A053}" type="pres">
      <dgm:prSet presAssocID="{29D1EBB3-689B-44E5-8FA4-5A3895312B97}" presName="parentLeftMargin" presStyleLbl="node1" presStyleIdx="5" presStyleCnt="8"/>
      <dgm:spPr/>
      <dgm:t>
        <a:bodyPr/>
        <a:lstStyle/>
        <a:p>
          <a:endParaRPr lang="pt-BR"/>
        </a:p>
      </dgm:t>
    </dgm:pt>
    <dgm:pt modelId="{0FF58FDE-81D8-4778-8BE1-B3C71E3D0761}" type="pres">
      <dgm:prSet presAssocID="{29D1EBB3-689B-44E5-8FA4-5A3895312B9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270C62-A97D-4013-85E0-0D221CB7A005}" type="pres">
      <dgm:prSet presAssocID="{29D1EBB3-689B-44E5-8FA4-5A3895312B97}" presName="negativeSpace" presStyleCnt="0"/>
      <dgm:spPr/>
    </dgm:pt>
    <dgm:pt modelId="{2D8D9828-47ED-4BF7-B618-6C73061FD3F7}" type="pres">
      <dgm:prSet presAssocID="{29D1EBB3-689B-44E5-8FA4-5A3895312B97}" presName="childText" presStyleLbl="conFgAcc1" presStyleIdx="6" presStyleCnt="8">
        <dgm:presLayoutVars>
          <dgm:bulletEnabled val="1"/>
        </dgm:presLayoutVars>
      </dgm:prSet>
      <dgm:spPr/>
    </dgm:pt>
    <dgm:pt modelId="{052EF31C-F497-4D57-BFAB-062DFA26F983}" type="pres">
      <dgm:prSet presAssocID="{1FB06BB8-F41E-49E2-90B7-B90F05461085}" presName="spaceBetweenRectangles" presStyleCnt="0"/>
      <dgm:spPr/>
    </dgm:pt>
    <dgm:pt modelId="{C5C7AD39-AFFD-4F5A-8D3F-B6F32113146D}" type="pres">
      <dgm:prSet presAssocID="{0A30962B-CEE7-4F6F-88F0-4CE4143179D2}" presName="parentLin" presStyleCnt="0"/>
      <dgm:spPr/>
    </dgm:pt>
    <dgm:pt modelId="{1C872836-7229-4F15-8E3C-A96A2F77A91B}" type="pres">
      <dgm:prSet presAssocID="{0A30962B-CEE7-4F6F-88F0-4CE4143179D2}" presName="parentLeftMargin" presStyleLbl="node1" presStyleIdx="6" presStyleCnt="8"/>
      <dgm:spPr/>
      <dgm:t>
        <a:bodyPr/>
        <a:lstStyle/>
        <a:p>
          <a:endParaRPr lang="pt-BR"/>
        </a:p>
      </dgm:t>
    </dgm:pt>
    <dgm:pt modelId="{26929E0B-CDAF-46F8-871C-36A7BA16BCD9}" type="pres">
      <dgm:prSet presAssocID="{0A30962B-CEE7-4F6F-88F0-4CE4143179D2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528D03-AABC-47F6-BA05-BD9506CAB8BD}" type="pres">
      <dgm:prSet presAssocID="{0A30962B-CEE7-4F6F-88F0-4CE4143179D2}" presName="negativeSpace" presStyleCnt="0"/>
      <dgm:spPr/>
    </dgm:pt>
    <dgm:pt modelId="{7B261378-C259-4EE7-880B-23006A265BC6}" type="pres">
      <dgm:prSet presAssocID="{0A30962B-CEE7-4F6F-88F0-4CE4143179D2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A70839AB-2651-46AC-B928-C80AF5206F85}" srcId="{83CE83B6-F82F-4F5D-8FBA-849660C10CDE}" destId="{2BE1B738-0B5F-43DF-AFA7-B6BEE3047697}" srcOrd="4" destOrd="0" parTransId="{623E6176-EC42-4EF0-B6CF-FFD3D38CE226}" sibTransId="{75C2B54C-576A-47B0-AD33-52FC714CC4A9}"/>
    <dgm:cxn modelId="{7CABCFCC-E148-405B-B219-FC5C8FBE783E}" type="presOf" srcId="{2BE1B738-0B5F-43DF-AFA7-B6BEE3047697}" destId="{DE515CE3-F314-4C09-B2BD-C53C574AFF0E}" srcOrd="0" destOrd="0" presId="urn:microsoft.com/office/officeart/2005/8/layout/list1"/>
    <dgm:cxn modelId="{E2600186-A2C6-4586-9850-EA49EDA59097}" srcId="{83CE83B6-F82F-4F5D-8FBA-849660C10CDE}" destId="{BBB96931-5EB8-47FD-90FB-4024396FBB28}" srcOrd="1" destOrd="0" parTransId="{69A2D93C-45C4-4EF1-BD07-54C7702DB6D5}" sibTransId="{6A1CFE5F-732F-49A6-9A8C-F5861DA0D23E}"/>
    <dgm:cxn modelId="{FEBF0F53-FB04-43F7-8917-6D5DEC1DDA77}" type="presOf" srcId="{83CE83B6-F82F-4F5D-8FBA-849660C10CDE}" destId="{07BBAD9D-49E3-486C-9E6A-0106EC01F776}" srcOrd="0" destOrd="0" presId="urn:microsoft.com/office/officeart/2005/8/layout/list1"/>
    <dgm:cxn modelId="{A2F72434-1F9F-4E4B-A5D8-D706C3965F13}" type="presOf" srcId="{31BB0903-BB14-43FB-BC8E-84FDD6906386}" destId="{5E6A9CD3-3CCB-48F8-8E4F-898912FED39B}" srcOrd="0" destOrd="0" presId="urn:microsoft.com/office/officeart/2005/8/layout/list1"/>
    <dgm:cxn modelId="{06DAE37C-6A59-45BE-8DBD-2B3AB28576CF}" srcId="{83CE83B6-F82F-4F5D-8FBA-849660C10CDE}" destId="{81A6C67D-BAF4-482C-A476-2D160E031BB6}" srcOrd="2" destOrd="0" parTransId="{2A28365C-179D-4891-8B93-7750E6C1B564}" sibTransId="{7A362762-5133-4D71-B550-097B95004D29}"/>
    <dgm:cxn modelId="{E261241C-1340-45DB-A43F-B967ED8CE1EF}" type="presOf" srcId="{CC21650B-5099-4846-BA87-335D3B3C15B7}" destId="{0C3F7331-CD81-44DE-BAF8-D1D1AA4AF2B4}" srcOrd="0" destOrd="0" presId="urn:microsoft.com/office/officeart/2005/8/layout/list1"/>
    <dgm:cxn modelId="{32F5ACA9-B030-4462-B81D-D3545FAE870F}" type="presOf" srcId="{BBB96931-5EB8-47FD-90FB-4024396FBB28}" destId="{526B9AFD-4CDB-4866-80FC-89BA184DD118}" srcOrd="1" destOrd="0" presId="urn:microsoft.com/office/officeart/2005/8/layout/list1"/>
    <dgm:cxn modelId="{A81C099E-E69C-4ECB-B7EB-AB430A32DCA3}" srcId="{83CE83B6-F82F-4F5D-8FBA-849660C10CDE}" destId="{58A91A44-B5A1-435B-902B-29B60C233A18}" srcOrd="0" destOrd="0" parTransId="{F9BD2C65-63CF-4DB4-B273-5D50AEF8C0A9}" sibTransId="{6D3E3E1F-3CC6-4621-BF22-980F72E34EC1}"/>
    <dgm:cxn modelId="{816F7ADA-E7EB-46E4-AA2D-95351ED87AB1}" type="presOf" srcId="{58A91A44-B5A1-435B-902B-29B60C233A18}" destId="{CDD5CC88-C8C2-4A0D-AB9F-5BAB8D854C1B}" srcOrd="0" destOrd="0" presId="urn:microsoft.com/office/officeart/2005/8/layout/list1"/>
    <dgm:cxn modelId="{3C8097B0-C6B2-42A6-AC9B-71FF7AAA3261}" srcId="{83CE83B6-F82F-4F5D-8FBA-849660C10CDE}" destId="{29D1EBB3-689B-44E5-8FA4-5A3895312B97}" srcOrd="6" destOrd="0" parTransId="{00725750-F002-4D63-92A0-9CA721440438}" sibTransId="{1FB06BB8-F41E-49E2-90B7-B90F05461085}"/>
    <dgm:cxn modelId="{935A949E-F7D3-4A82-A0AD-0BD761F277D9}" type="presOf" srcId="{81A6C67D-BAF4-482C-A476-2D160E031BB6}" destId="{89F055C7-6B79-48ED-AE6F-C49391F38079}" srcOrd="0" destOrd="0" presId="urn:microsoft.com/office/officeart/2005/8/layout/list1"/>
    <dgm:cxn modelId="{93524D01-50C5-43F7-AC03-E341D37C50DD}" type="presOf" srcId="{29D1EBB3-689B-44E5-8FA4-5A3895312B97}" destId="{2F81423E-AB78-4A53-84EA-C2B1AAE5A053}" srcOrd="0" destOrd="0" presId="urn:microsoft.com/office/officeart/2005/8/layout/list1"/>
    <dgm:cxn modelId="{57A98B67-4C9C-430F-8D81-DE0C705923D7}" srcId="{83CE83B6-F82F-4F5D-8FBA-849660C10CDE}" destId="{CC21650B-5099-4846-BA87-335D3B3C15B7}" srcOrd="3" destOrd="0" parTransId="{C7E3E193-5825-463B-B0DA-545BE4E0C82C}" sibTransId="{57F7F9DA-4514-49B5-86C7-18E3749F7E8A}"/>
    <dgm:cxn modelId="{D7C0B5AC-C19C-4E8B-91F0-6649624B0C8D}" type="presOf" srcId="{BBB96931-5EB8-47FD-90FB-4024396FBB28}" destId="{66BBA12C-8384-4DB1-AA06-0575C91E76AE}" srcOrd="0" destOrd="0" presId="urn:microsoft.com/office/officeart/2005/8/layout/list1"/>
    <dgm:cxn modelId="{DB8E3657-C96B-4C95-8BDA-2239F4D743B6}" type="presOf" srcId="{0A30962B-CEE7-4F6F-88F0-4CE4143179D2}" destId="{1C872836-7229-4F15-8E3C-A96A2F77A91B}" srcOrd="0" destOrd="0" presId="urn:microsoft.com/office/officeart/2005/8/layout/list1"/>
    <dgm:cxn modelId="{32994BF0-799D-40F6-8563-72E09278BF79}" srcId="{83CE83B6-F82F-4F5D-8FBA-849660C10CDE}" destId="{31BB0903-BB14-43FB-BC8E-84FDD6906386}" srcOrd="5" destOrd="0" parTransId="{ACA66F3E-E2B3-4751-A618-F62A814A7B9E}" sibTransId="{15AFA2E3-F6F0-4161-B8C5-FB2354F0E794}"/>
    <dgm:cxn modelId="{539EBFB1-042A-4790-BC79-7DEE833B8945}" type="presOf" srcId="{0A30962B-CEE7-4F6F-88F0-4CE4143179D2}" destId="{26929E0B-CDAF-46F8-871C-36A7BA16BCD9}" srcOrd="1" destOrd="0" presId="urn:microsoft.com/office/officeart/2005/8/layout/list1"/>
    <dgm:cxn modelId="{3A4B617D-8DC7-419C-BA69-D9BBF0796142}" type="presOf" srcId="{2BE1B738-0B5F-43DF-AFA7-B6BEE3047697}" destId="{4A804353-D190-4E6C-B0CE-9CF621E87C11}" srcOrd="1" destOrd="0" presId="urn:microsoft.com/office/officeart/2005/8/layout/list1"/>
    <dgm:cxn modelId="{2DEE70F0-37B3-4B2B-B147-712134F6B7F1}" srcId="{83CE83B6-F82F-4F5D-8FBA-849660C10CDE}" destId="{0A30962B-CEE7-4F6F-88F0-4CE4143179D2}" srcOrd="7" destOrd="0" parTransId="{35203950-7B9D-4711-A04B-4D4EA05792B3}" sibTransId="{731BFA49-F157-4981-9876-84B71F9C0AA9}"/>
    <dgm:cxn modelId="{062CBFD6-052B-47FE-BE16-5EE805C1082F}" type="presOf" srcId="{31BB0903-BB14-43FB-BC8E-84FDD6906386}" destId="{1E544799-5648-49E9-B73B-A90F0A167DB1}" srcOrd="1" destOrd="0" presId="urn:microsoft.com/office/officeart/2005/8/layout/list1"/>
    <dgm:cxn modelId="{AF83AFCA-C560-4D0D-BEDD-2E925CC7629C}" type="presOf" srcId="{29D1EBB3-689B-44E5-8FA4-5A3895312B97}" destId="{0FF58FDE-81D8-4778-8BE1-B3C71E3D0761}" srcOrd="1" destOrd="0" presId="urn:microsoft.com/office/officeart/2005/8/layout/list1"/>
    <dgm:cxn modelId="{A0A32949-D9DE-473B-9CEB-9D2FDBCAD31F}" type="presOf" srcId="{CC21650B-5099-4846-BA87-335D3B3C15B7}" destId="{1D50C642-944C-41A1-84C4-3C9B3D595CCA}" srcOrd="1" destOrd="0" presId="urn:microsoft.com/office/officeart/2005/8/layout/list1"/>
    <dgm:cxn modelId="{8605D479-EE00-49C1-B523-33DEFD41A98B}" type="presOf" srcId="{58A91A44-B5A1-435B-902B-29B60C233A18}" destId="{F645BDA6-8FAC-410B-B7D7-9F9D7C54DC48}" srcOrd="1" destOrd="0" presId="urn:microsoft.com/office/officeart/2005/8/layout/list1"/>
    <dgm:cxn modelId="{E55BD161-A71E-4F9B-8BD9-E95B8D5FFE24}" type="presOf" srcId="{81A6C67D-BAF4-482C-A476-2D160E031BB6}" destId="{9EF3FAE4-E9B0-4230-9515-F3CDDF7FDEDE}" srcOrd="1" destOrd="0" presId="urn:microsoft.com/office/officeart/2005/8/layout/list1"/>
    <dgm:cxn modelId="{A7FDF1DB-5397-454E-BDF5-F202ABE2A209}" type="presParOf" srcId="{07BBAD9D-49E3-486C-9E6A-0106EC01F776}" destId="{49F84CE4-7C5A-48F2-A2F7-37322CCBA4B1}" srcOrd="0" destOrd="0" presId="urn:microsoft.com/office/officeart/2005/8/layout/list1"/>
    <dgm:cxn modelId="{A336EABA-2833-42F6-B35B-32E413F8A346}" type="presParOf" srcId="{49F84CE4-7C5A-48F2-A2F7-37322CCBA4B1}" destId="{CDD5CC88-C8C2-4A0D-AB9F-5BAB8D854C1B}" srcOrd="0" destOrd="0" presId="urn:microsoft.com/office/officeart/2005/8/layout/list1"/>
    <dgm:cxn modelId="{EEF919C9-7C2E-4F62-9E89-CFE169DDCA55}" type="presParOf" srcId="{49F84CE4-7C5A-48F2-A2F7-37322CCBA4B1}" destId="{F645BDA6-8FAC-410B-B7D7-9F9D7C54DC48}" srcOrd="1" destOrd="0" presId="urn:microsoft.com/office/officeart/2005/8/layout/list1"/>
    <dgm:cxn modelId="{1844846B-9DD6-4ACF-8E4A-D9576C83056E}" type="presParOf" srcId="{07BBAD9D-49E3-486C-9E6A-0106EC01F776}" destId="{E9014BD3-9D6E-472F-ADA3-D0D76BA71B08}" srcOrd="1" destOrd="0" presId="urn:microsoft.com/office/officeart/2005/8/layout/list1"/>
    <dgm:cxn modelId="{982FB9AB-DA76-460A-8D42-900212A0CC28}" type="presParOf" srcId="{07BBAD9D-49E3-486C-9E6A-0106EC01F776}" destId="{2AE98DF7-0BE9-43B0-8D6A-AE2650632F6B}" srcOrd="2" destOrd="0" presId="urn:microsoft.com/office/officeart/2005/8/layout/list1"/>
    <dgm:cxn modelId="{0969602C-838C-4D01-9936-EF43E2861AA8}" type="presParOf" srcId="{07BBAD9D-49E3-486C-9E6A-0106EC01F776}" destId="{6D07276E-51C2-42FF-A0F3-EA7B5586C31C}" srcOrd="3" destOrd="0" presId="urn:microsoft.com/office/officeart/2005/8/layout/list1"/>
    <dgm:cxn modelId="{7EF5CBEC-400A-4D2F-8332-8622B3A1AE09}" type="presParOf" srcId="{07BBAD9D-49E3-486C-9E6A-0106EC01F776}" destId="{8DF85103-1BE0-4341-9CDE-B57D253E5139}" srcOrd="4" destOrd="0" presId="urn:microsoft.com/office/officeart/2005/8/layout/list1"/>
    <dgm:cxn modelId="{B10A691E-9DD5-4091-B4B4-05ECB2CE64D5}" type="presParOf" srcId="{8DF85103-1BE0-4341-9CDE-B57D253E5139}" destId="{66BBA12C-8384-4DB1-AA06-0575C91E76AE}" srcOrd="0" destOrd="0" presId="urn:microsoft.com/office/officeart/2005/8/layout/list1"/>
    <dgm:cxn modelId="{DDB914A9-03AC-4F2C-A33F-3467B210960A}" type="presParOf" srcId="{8DF85103-1BE0-4341-9CDE-B57D253E5139}" destId="{526B9AFD-4CDB-4866-80FC-89BA184DD118}" srcOrd="1" destOrd="0" presId="urn:microsoft.com/office/officeart/2005/8/layout/list1"/>
    <dgm:cxn modelId="{484CD92D-7EC1-442A-A824-C7C1E3032EB4}" type="presParOf" srcId="{07BBAD9D-49E3-486C-9E6A-0106EC01F776}" destId="{3FD02851-AB44-4994-BFB7-656D5081BA80}" srcOrd="5" destOrd="0" presId="urn:microsoft.com/office/officeart/2005/8/layout/list1"/>
    <dgm:cxn modelId="{6D10A201-CFC6-4085-9719-AE89C7F3E6E6}" type="presParOf" srcId="{07BBAD9D-49E3-486C-9E6A-0106EC01F776}" destId="{64799DE6-256E-4D70-9C6F-A67246A80A58}" srcOrd="6" destOrd="0" presId="urn:microsoft.com/office/officeart/2005/8/layout/list1"/>
    <dgm:cxn modelId="{FCD8239F-51C7-43BA-A340-8E9ACA18B24D}" type="presParOf" srcId="{07BBAD9D-49E3-486C-9E6A-0106EC01F776}" destId="{C9105449-8B0C-4A74-8E33-59B7C69752C7}" srcOrd="7" destOrd="0" presId="urn:microsoft.com/office/officeart/2005/8/layout/list1"/>
    <dgm:cxn modelId="{F2B97612-5889-4DB0-AF2D-D9F10D8BE7B1}" type="presParOf" srcId="{07BBAD9D-49E3-486C-9E6A-0106EC01F776}" destId="{C77625BF-B18C-43E4-BCA1-6CB4CAEB9E6B}" srcOrd="8" destOrd="0" presId="urn:microsoft.com/office/officeart/2005/8/layout/list1"/>
    <dgm:cxn modelId="{D6A3CCE7-85B7-430C-A4C3-4F1092D4AB07}" type="presParOf" srcId="{C77625BF-B18C-43E4-BCA1-6CB4CAEB9E6B}" destId="{89F055C7-6B79-48ED-AE6F-C49391F38079}" srcOrd="0" destOrd="0" presId="urn:microsoft.com/office/officeart/2005/8/layout/list1"/>
    <dgm:cxn modelId="{B4E89894-C412-456F-8DFC-B5FF1F4B8C92}" type="presParOf" srcId="{C77625BF-B18C-43E4-BCA1-6CB4CAEB9E6B}" destId="{9EF3FAE4-E9B0-4230-9515-F3CDDF7FDEDE}" srcOrd="1" destOrd="0" presId="urn:microsoft.com/office/officeart/2005/8/layout/list1"/>
    <dgm:cxn modelId="{E98B4538-DB78-4D13-9C17-E72A571558F7}" type="presParOf" srcId="{07BBAD9D-49E3-486C-9E6A-0106EC01F776}" destId="{D3C4EFCE-E1D2-435E-AD98-CCCC20BEF1F9}" srcOrd="9" destOrd="0" presId="urn:microsoft.com/office/officeart/2005/8/layout/list1"/>
    <dgm:cxn modelId="{6C931B3D-8697-4FCC-9FF7-A08614E14763}" type="presParOf" srcId="{07BBAD9D-49E3-486C-9E6A-0106EC01F776}" destId="{22FC167C-E28A-4FC6-86DE-653B42D36CC3}" srcOrd="10" destOrd="0" presId="urn:microsoft.com/office/officeart/2005/8/layout/list1"/>
    <dgm:cxn modelId="{ABCB1BB7-51C4-48D3-A15C-096D44F7923A}" type="presParOf" srcId="{07BBAD9D-49E3-486C-9E6A-0106EC01F776}" destId="{CDE81A1C-1646-4016-B8F0-D2C5A2E6902B}" srcOrd="11" destOrd="0" presId="urn:microsoft.com/office/officeart/2005/8/layout/list1"/>
    <dgm:cxn modelId="{22121851-5AA2-4F23-8CBE-4A7A875680CB}" type="presParOf" srcId="{07BBAD9D-49E3-486C-9E6A-0106EC01F776}" destId="{F9E1166B-B1FE-46F1-9198-8341FB1B9439}" srcOrd="12" destOrd="0" presId="urn:microsoft.com/office/officeart/2005/8/layout/list1"/>
    <dgm:cxn modelId="{083FADAB-1CAD-4511-8F8A-2A02FAEBD558}" type="presParOf" srcId="{F9E1166B-B1FE-46F1-9198-8341FB1B9439}" destId="{0C3F7331-CD81-44DE-BAF8-D1D1AA4AF2B4}" srcOrd="0" destOrd="0" presId="urn:microsoft.com/office/officeart/2005/8/layout/list1"/>
    <dgm:cxn modelId="{6FFBEFD2-C46E-4AFE-BCFB-FF32DE273580}" type="presParOf" srcId="{F9E1166B-B1FE-46F1-9198-8341FB1B9439}" destId="{1D50C642-944C-41A1-84C4-3C9B3D595CCA}" srcOrd="1" destOrd="0" presId="urn:microsoft.com/office/officeart/2005/8/layout/list1"/>
    <dgm:cxn modelId="{D086011F-611E-4056-B938-D451DCAD845E}" type="presParOf" srcId="{07BBAD9D-49E3-486C-9E6A-0106EC01F776}" destId="{EFA3040C-F097-4AA2-9AA9-AF6F7EA57ACB}" srcOrd="13" destOrd="0" presId="urn:microsoft.com/office/officeart/2005/8/layout/list1"/>
    <dgm:cxn modelId="{5C8FD07B-DA20-485B-BF4C-94F8C41B5FBB}" type="presParOf" srcId="{07BBAD9D-49E3-486C-9E6A-0106EC01F776}" destId="{7528E365-4D39-42AA-8292-722AD86A9C14}" srcOrd="14" destOrd="0" presId="urn:microsoft.com/office/officeart/2005/8/layout/list1"/>
    <dgm:cxn modelId="{7B92FBCE-11FE-4F2E-B78E-1AD7BBFFB942}" type="presParOf" srcId="{07BBAD9D-49E3-486C-9E6A-0106EC01F776}" destId="{F0ED217C-E667-4C8D-BAFC-C9AAD5D95BA4}" srcOrd="15" destOrd="0" presId="urn:microsoft.com/office/officeart/2005/8/layout/list1"/>
    <dgm:cxn modelId="{9297C53F-4031-4935-8384-BB4B37CB42A1}" type="presParOf" srcId="{07BBAD9D-49E3-486C-9E6A-0106EC01F776}" destId="{135EFB15-9EE2-4C95-8164-5CADD011EA32}" srcOrd="16" destOrd="0" presId="urn:microsoft.com/office/officeart/2005/8/layout/list1"/>
    <dgm:cxn modelId="{D4BAAB9B-DCB8-4099-8F4E-AB0C34BE66A3}" type="presParOf" srcId="{135EFB15-9EE2-4C95-8164-5CADD011EA32}" destId="{DE515CE3-F314-4C09-B2BD-C53C574AFF0E}" srcOrd="0" destOrd="0" presId="urn:microsoft.com/office/officeart/2005/8/layout/list1"/>
    <dgm:cxn modelId="{62592BE7-8F64-4E02-8D1A-3AE1F5E25AD5}" type="presParOf" srcId="{135EFB15-9EE2-4C95-8164-5CADD011EA32}" destId="{4A804353-D190-4E6C-B0CE-9CF621E87C11}" srcOrd="1" destOrd="0" presId="urn:microsoft.com/office/officeart/2005/8/layout/list1"/>
    <dgm:cxn modelId="{17B93AA0-5CEF-4529-AF9A-0443D91A78CE}" type="presParOf" srcId="{07BBAD9D-49E3-486C-9E6A-0106EC01F776}" destId="{C75B8D54-BDD0-473F-9D57-41C232B28ADB}" srcOrd="17" destOrd="0" presId="urn:microsoft.com/office/officeart/2005/8/layout/list1"/>
    <dgm:cxn modelId="{2604D724-0779-4810-AD77-E70611D6C646}" type="presParOf" srcId="{07BBAD9D-49E3-486C-9E6A-0106EC01F776}" destId="{9113C678-20DA-4B25-B12E-74A547CC65CD}" srcOrd="18" destOrd="0" presId="urn:microsoft.com/office/officeart/2005/8/layout/list1"/>
    <dgm:cxn modelId="{60824ED3-B8C6-479F-A9D7-1A700CECC1CC}" type="presParOf" srcId="{07BBAD9D-49E3-486C-9E6A-0106EC01F776}" destId="{20C74F54-D304-4071-9475-D8E3A1DD02DE}" srcOrd="19" destOrd="0" presId="urn:microsoft.com/office/officeart/2005/8/layout/list1"/>
    <dgm:cxn modelId="{DA64A22D-3953-4623-8803-273B80B58DB4}" type="presParOf" srcId="{07BBAD9D-49E3-486C-9E6A-0106EC01F776}" destId="{5D02D989-F8AC-4515-A470-E816C91114B6}" srcOrd="20" destOrd="0" presId="urn:microsoft.com/office/officeart/2005/8/layout/list1"/>
    <dgm:cxn modelId="{A953543C-DD43-4BDE-BA24-23B9BE1919D8}" type="presParOf" srcId="{5D02D989-F8AC-4515-A470-E816C91114B6}" destId="{5E6A9CD3-3CCB-48F8-8E4F-898912FED39B}" srcOrd="0" destOrd="0" presId="urn:microsoft.com/office/officeart/2005/8/layout/list1"/>
    <dgm:cxn modelId="{E1950557-7CDE-4079-9735-F8538AB0695A}" type="presParOf" srcId="{5D02D989-F8AC-4515-A470-E816C91114B6}" destId="{1E544799-5648-49E9-B73B-A90F0A167DB1}" srcOrd="1" destOrd="0" presId="urn:microsoft.com/office/officeart/2005/8/layout/list1"/>
    <dgm:cxn modelId="{1F69E8E5-46D2-4CE8-8864-DDE3145882DB}" type="presParOf" srcId="{07BBAD9D-49E3-486C-9E6A-0106EC01F776}" destId="{9C1CB65F-9ECD-4517-9E40-4E709E50E610}" srcOrd="21" destOrd="0" presId="urn:microsoft.com/office/officeart/2005/8/layout/list1"/>
    <dgm:cxn modelId="{D5BB099B-2685-4AAA-B0FA-C4592A77F4CC}" type="presParOf" srcId="{07BBAD9D-49E3-486C-9E6A-0106EC01F776}" destId="{92BDFF1C-E09A-41B3-B9ED-1FA74E75E8A5}" srcOrd="22" destOrd="0" presId="urn:microsoft.com/office/officeart/2005/8/layout/list1"/>
    <dgm:cxn modelId="{EEA1B2A7-6AD0-4665-88DF-C7D309373065}" type="presParOf" srcId="{07BBAD9D-49E3-486C-9E6A-0106EC01F776}" destId="{85A2CD11-767A-4B9F-8472-8C7157EDF923}" srcOrd="23" destOrd="0" presId="urn:microsoft.com/office/officeart/2005/8/layout/list1"/>
    <dgm:cxn modelId="{5E24C60A-72B3-492E-BF69-8695021AF0A1}" type="presParOf" srcId="{07BBAD9D-49E3-486C-9E6A-0106EC01F776}" destId="{AF3C2ED2-ED83-4D12-9494-5D32DC6F2B95}" srcOrd="24" destOrd="0" presId="urn:microsoft.com/office/officeart/2005/8/layout/list1"/>
    <dgm:cxn modelId="{8FA6E8A9-624D-4738-9455-08D7C30A4B03}" type="presParOf" srcId="{AF3C2ED2-ED83-4D12-9494-5D32DC6F2B95}" destId="{2F81423E-AB78-4A53-84EA-C2B1AAE5A053}" srcOrd="0" destOrd="0" presId="urn:microsoft.com/office/officeart/2005/8/layout/list1"/>
    <dgm:cxn modelId="{DE9506A7-043C-47BC-9DB4-BFE540FE9C53}" type="presParOf" srcId="{AF3C2ED2-ED83-4D12-9494-5D32DC6F2B95}" destId="{0FF58FDE-81D8-4778-8BE1-B3C71E3D0761}" srcOrd="1" destOrd="0" presId="urn:microsoft.com/office/officeart/2005/8/layout/list1"/>
    <dgm:cxn modelId="{CE2A7C23-D050-4158-B630-4FCB298EC6A6}" type="presParOf" srcId="{07BBAD9D-49E3-486C-9E6A-0106EC01F776}" destId="{76270C62-A97D-4013-85E0-0D221CB7A005}" srcOrd="25" destOrd="0" presId="urn:microsoft.com/office/officeart/2005/8/layout/list1"/>
    <dgm:cxn modelId="{912FACFC-1917-41F0-B72E-D53A52EAF577}" type="presParOf" srcId="{07BBAD9D-49E3-486C-9E6A-0106EC01F776}" destId="{2D8D9828-47ED-4BF7-B618-6C73061FD3F7}" srcOrd="26" destOrd="0" presId="urn:microsoft.com/office/officeart/2005/8/layout/list1"/>
    <dgm:cxn modelId="{D9DCFD57-8C22-486C-8D4E-83D885B410B7}" type="presParOf" srcId="{07BBAD9D-49E3-486C-9E6A-0106EC01F776}" destId="{052EF31C-F497-4D57-BFAB-062DFA26F983}" srcOrd="27" destOrd="0" presId="urn:microsoft.com/office/officeart/2005/8/layout/list1"/>
    <dgm:cxn modelId="{B389AC10-06F3-47FE-B64D-E68D41F4059E}" type="presParOf" srcId="{07BBAD9D-49E3-486C-9E6A-0106EC01F776}" destId="{C5C7AD39-AFFD-4F5A-8D3F-B6F32113146D}" srcOrd="28" destOrd="0" presId="urn:microsoft.com/office/officeart/2005/8/layout/list1"/>
    <dgm:cxn modelId="{4CEE7FBD-3526-47C6-AB16-485B4775E9D7}" type="presParOf" srcId="{C5C7AD39-AFFD-4F5A-8D3F-B6F32113146D}" destId="{1C872836-7229-4F15-8E3C-A96A2F77A91B}" srcOrd="0" destOrd="0" presId="urn:microsoft.com/office/officeart/2005/8/layout/list1"/>
    <dgm:cxn modelId="{B2CF49AB-B5BE-4EE5-9671-3BED71D0428B}" type="presParOf" srcId="{C5C7AD39-AFFD-4F5A-8D3F-B6F32113146D}" destId="{26929E0B-CDAF-46F8-871C-36A7BA16BCD9}" srcOrd="1" destOrd="0" presId="urn:microsoft.com/office/officeart/2005/8/layout/list1"/>
    <dgm:cxn modelId="{0A46BE21-967F-4714-AA35-F941B9CC19A5}" type="presParOf" srcId="{07BBAD9D-49E3-486C-9E6A-0106EC01F776}" destId="{95528D03-AABC-47F6-BA05-BD9506CAB8BD}" srcOrd="29" destOrd="0" presId="urn:microsoft.com/office/officeart/2005/8/layout/list1"/>
    <dgm:cxn modelId="{44F4D428-05F8-4302-B64F-D9D1915D81AB}" type="presParOf" srcId="{07BBAD9D-49E3-486C-9E6A-0106EC01F776}" destId="{7B261378-C259-4EE7-880B-23006A265BC6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B405DB-6FC6-4F0F-81FB-B0B988E192D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0640FF2-34BD-4ED5-9DCC-C452FAD28942}">
      <dgm:prSet custT="1"/>
      <dgm:spPr/>
      <dgm:t>
        <a:bodyPr/>
        <a:lstStyle/>
        <a:p>
          <a:pPr rtl="0"/>
          <a:r>
            <a:rPr lang="pt-BR" sz="2000" dirty="0" smtClean="0"/>
            <a:t>Inserção do estudante nos cenários de prática desde as fases iniciais do curso.</a:t>
          </a:r>
          <a:endParaRPr lang="pt-BR" sz="2000" dirty="0"/>
        </a:p>
      </dgm:t>
    </dgm:pt>
    <dgm:pt modelId="{CB8666A3-8F87-49FB-9813-40DBE7D6115F}" type="parTrans" cxnId="{6B757ABA-F370-4820-8C18-3A58185A4489}">
      <dgm:prSet/>
      <dgm:spPr/>
      <dgm:t>
        <a:bodyPr/>
        <a:lstStyle/>
        <a:p>
          <a:endParaRPr lang="pt-BR" sz="2000"/>
        </a:p>
      </dgm:t>
    </dgm:pt>
    <dgm:pt modelId="{7CD81EDC-173A-49FD-8E6C-8C7BA5343C29}" type="sibTrans" cxnId="{6B757ABA-F370-4820-8C18-3A58185A4489}">
      <dgm:prSet/>
      <dgm:spPr/>
      <dgm:t>
        <a:bodyPr/>
        <a:lstStyle/>
        <a:p>
          <a:endParaRPr lang="pt-BR" sz="2000"/>
        </a:p>
      </dgm:t>
    </dgm:pt>
    <dgm:pt modelId="{011E1670-130A-4A4E-970C-A38F79A2B084}">
      <dgm:prSet custT="1"/>
      <dgm:spPr/>
      <dgm:t>
        <a:bodyPr/>
        <a:lstStyle/>
        <a:p>
          <a:pPr rtl="0"/>
          <a:r>
            <a:rPr lang="pt-BR" sz="2000" dirty="0" smtClean="0"/>
            <a:t>Centralização ou foco na aprendizagem do estudante e não na exposição do docente.</a:t>
          </a:r>
          <a:endParaRPr lang="pt-BR" sz="2000" dirty="0"/>
        </a:p>
      </dgm:t>
    </dgm:pt>
    <dgm:pt modelId="{7977A049-4825-4929-9B73-7EE1C75E7D47}" type="parTrans" cxnId="{BC741B69-6377-4CFC-8BD9-C99D1E3C5F4F}">
      <dgm:prSet/>
      <dgm:spPr/>
      <dgm:t>
        <a:bodyPr/>
        <a:lstStyle/>
        <a:p>
          <a:endParaRPr lang="pt-BR" sz="2000"/>
        </a:p>
      </dgm:t>
    </dgm:pt>
    <dgm:pt modelId="{1D62C63C-46A4-4A89-BA4C-056EEF71D23E}" type="sibTrans" cxnId="{BC741B69-6377-4CFC-8BD9-C99D1E3C5F4F}">
      <dgm:prSet/>
      <dgm:spPr/>
      <dgm:t>
        <a:bodyPr/>
        <a:lstStyle/>
        <a:p>
          <a:endParaRPr lang="pt-BR" sz="2000"/>
        </a:p>
      </dgm:t>
    </dgm:pt>
    <dgm:pt modelId="{7EFFCB87-8386-439F-AF80-E7B67BA9FB22}">
      <dgm:prSet custT="1"/>
      <dgm:spPr/>
      <dgm:t>
        <a:bodyPr/>
        <a:lstStyle/>
        <a:p>
          <a:pPr rtl="0"/>
          <a:r>
            <a:rPr lang="pt-BR" sz="2000" dirty="0" smtClean="0"/>
            <a:t>Trabalho articulado entre docentes da mesma fase e das fases subseqüentes e continuadas do curso, em torno dos eixos e efetivando a articulação modular proposta.</a:t>
          </a:r>
          <a:endParaRPr lang="pt-BR" sz="2000" dirty="0"/>
        </a:p>
      </dgm:t>
    </dgm:pt>
    <dgm:pt modelId="{61224A2F-066F-4D7E-8A7B-013857D57C73}" type="parTrans" cxnId="{184E2F86-1763-4EA2-8057-4C63122B36FF}">
      <dgm:prSet/>
      <dgm:spPr/>
      <dgm:t>
        <a:bodyPr/>
        <a:lstStyle/>
        <a:p>
          <a:endParaRPr lang="pt-BR" sz="2000"/>
        </a:p>
      </dgm:t>
    </dgm:pt>
    <dgm:pt modelId="{2E9C1757-3B95-4B03-9275-F14F4CFEB41C}" type="sibTrans" cxnId="{184E2F86-1763-4EA2-8057-4C63122B36FF}">
      <dgm:prSet/>
      <dgm:spPr/>
      <dgm:t>
        <a:bodyPr/>
        <a:lstStyle/>
        <a:p>
          <a:endParaRPr lang="pt-BR" sz="2000"/>
        </a:p>
      </dgm:t>
    </dgm:pt>
    <dgm:pt modelId="{AF5D3D8B-F1CC-4F02-98D8-B4A57B7ECB3E}" type="pres">
      <dgm:prSet presAssocID="{86B405DB-6FC6-4F0F-81FB-B0B988E192D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3A307C-87DD-4037-A316-144351F721C9}" type="pres">
      <dgm:prSet presAssocID="{86B405DB-6FC6-4F0F-81FB-B0B988E192DF}" presName="arrow" presStyleLbl="bgShp" presStyleIdx="0" presStyleCnt="1" custLinFactNeighborX="-145" custLinFactNeighborY="-1529"/>
      <dgm:spPr/>
    </dgm:pt>
    <dgm:pt modelId="{DFD2BB79-E517-4E3E-8A2A-A935AF2867D1}" type="pres">
      <dgm:prSet presAssocID="{86B405DB-6FC6-4F0F-81FB-B0B988E192DF}" presName="linearProcess" presStyleCnt="0"/>
      <dgm:spPr/>
    </dgm:pt>
    <dgm:pt modelId="{E85495DF-0A31-4382-B50E-4F0AA269C92B}" type="pres">
      <dgm:prSet presAssocID="{D0640FF2-34BD-4ED5-9DCC-C452FAD2894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D1BDA7-ADDF-44CE-9CE9-F0646C970CCE}" type="pres">
      <dgm:prSet presAssocID="{7CD81EDC-173A-49FD-8E6C-8C7BA5343C29}" presName="sibTrans" presStyleCnt="0"/>
      <dgm:spPr/>
    </dgm:pt>
    <dgm:pt modelId="{52C2D2F6-F3B8-47E4-8E9F-B9958B492F9A}" type="pres">
      <dgm:prSet presAssocID="{011E1670-130A-4A4E-970C-A38F79A2B08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91B14C-314D-4321-A208-1CD0D35CEECB}" type="pres">
      <dgm:prSet presAssocID="{1D62C63C-46A4-4A89-BA4C-056EEF71D23E}" presName="sibTrans" presStyleCnt="0"/>
      <dgm:spPr/>
    </dgm:pt>
    <dgm:pt modelId="{A76A3A62-802E-4566-B089-85F92B2FA1C2}" type="pres">
      <dgm:prSet presAssocID="{7EFFCB87-8386-439F-AF80-E7B67BA9FB22}" presName="textNode" presStyleLbl="node1" presStyleIdx="2" presStyleCnt="3" custScaleY="994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C741B69-6377-4CFC-8BD9-C99D1E3C5F4F}" srcId="{86B405DB-6FC6-4F0F-81FB-B0B988E192DF}" destId="{011E1670-130A-4A4E-970C-A38F79A2B084}" srcOrd="1" destOrd="0" parTransId="{7977A049-4825-4929-9B73-7EE1C75E7D47}" sibTransId="{1D62C63C-46A4-4A89-BA4C-056EEF71D23E}"/>
    <dgm:cxn modelId="{FD6BCDA7-A88C-4FEC-9DB6-36B02229F9CE}" type="presOf" srcId="{D0640FF2-34BD-4ED5-9DCC-C452FAD28942}" destId="{E85495DF-0A31-4382-B50E-4F0AA269C92B}" srcOrd="0" destOrd="0" presId="urn:microsoft.com/office/officeart/2005/8/layout/hProcess9"/>
    <dgm:cxn modelId="{E1055FDE-E50B-4390-A0E5-336E19DEF1FB}" type="presOf" srcId="{011E1670-130A-4A4E-970C-A38F79A2B084}" destId="{52C2D2F6-F3B8-47E4-8E9F-B9958B492F9A}" srcOrd="0" destOrd="0" presId="urn:microsoft.com/office/officeart/2005/8/layout/hProcess9"/>
    <dgm:cxn modelId="{E3EE01F5-51FD-4CC9-ABB4-168B256A0785}" type="presOf" srcId="{7EFFCB87-8386-439F-AF80-E7B67BA9FB22}" destId="{A76A3A62-802E-4566-B089-85F92B2FA1C2}" srcOrd="0" destOrd="0" presId="urn:microsoft.com/office/officeart/2005/8/layout/hProcess9"/>
    <dgm:cxn modelId="{6B757ABA-F370-4820-8C18-3A58185A4489}" srcId="{86B405DB-6FC6-4F0F-81FB-B0B988E192DF}" destId="{D0640FF2-34BD-4ED5-9DCC-C452FAD28942}" srcOrd="0" destOrd="0" parTransId="{CB8666A3-8F87-49FB-9813-40DBE7D6115F}" sibTransId="{7CD81EDC-173A-49FD-8E6C-8C7BA5343C29}"/>
    <dgm:cxn modelId="{184E2F86-1763-4EA2-8057-4C63122B36FF}" srcId="{86B405DB-6FC6-4F0F-81FB-B0B988E192DF}" destId="{7EFFCB87-8386-439F-AF80-E7B67BA9FB22}" srcOrd="2" destOrd="0" parTransId="{61224A2F-066F-4D7E-8A7B-013857D57C73}" sibTransId="{2E9C1757-3B95-4B03-9275-F14F4CFEB41C}"/>
    <dgm:cxn modelId="{7408B72E-F066-4A76-8DCB-C2DD2504F36C}" type="presOf" srcId="{86B405DB-6FC6-4F0F-81FB-B0B988E192DF}" destId="{AF5D3D8B-F1CC-4F02-98D8-B4A57B7ECB3E}" srcOrd="0" destOrd="0" presId="urn:microsoft.com/office/officeart/2005/8/layout/hProcess9"/>
    <dgm:cxn modelId="{8D71BD63-7F5A-445F-9256-E32E73212966}" type="presParOf" srcId="{AF5D3D8B-F1CC-4F02-98D8-B4A57B7ECB3E}" destId="{673A307C-87DD-4037-A316-144351F721C9}" srcOrd="0" destOrd="0" presId="urn:microsoft.com/office/officeart/2005/8/layout/hProcess9"/>
    <dgm:cxn modelId="{C7F44178-9942-4C3D-B705-D0A96040D2F0}" type="presParOf" srcId="{AF5D3D8B-F1CC-4F02-98D8-B4A57B7ECB3E}" destId="{DFD2BB79-E517-4E3E-8A2A-A935AF2867D1}" srcOrd="1" destOrd="0" presId="urn:microsoft.com/office/officeart/2005/8/layout/hProcess9"/>
    <dgm:cxn modelId="{6951BEF7-3237-48FC-B064-2E8E7AF1EB79}" type="presParOf" srcId="{DFD2BB79-E517-4E3E-8A2A-A935AF2867D1}" destId="{E85495DF-0A31-4382-B50E-4F0AA269C92B}" srcOrd="0" destOrd="0" presId="urn:microsoft.com/office/officeart/2005/8/layout/hProcess9"/>
    <dgm:cxn modelId="{1E796CB7-58D1-4632-ACBC-0B72B7B2887D}" type="presParOf" srcId="{DFD2BB79-E517-4E3E-8A2A-A935AF2867D1}" destId="{85D1BDA7-ADDF-44CE-9CE9-F0646C970CCE}" srcOrd="1" destOrd="0" presId="urn:microsoft.com/office/officeart/2005/8/layout/hProcess9"/>
    <dgm:cxn modelId="{A09FC780-A98A-4887-AD24-971692233AAB}" type="presParOf" srcId="{DFD2BB79-E517-4E3E-8A2A-A935AF2867D1}" destId="{52C2D2F6-F3B8-47E4-8E9F-B9958B492F9A}" srcOrd="2" destOrd="0" presId="urn:microsoft.com/office/officeart/2005/8/layout/hProcess9"/>
    <dgm:cxn modelId="{AB43F8CD-99DF-444A-9052-E831657A2390}" type="presParOf" srcId="{DFD2BB79-E517-4E3E-8A2A-A935AF2867D1}" destId="{D791B14C-314D-4321-A208-1CD0D35CEECB}" srcOrd="3" destOrd="0" presId="urn:microsoft.com/office/officeart/2005/8/layout/hProcess9"/>
    <dgm:cxn modelId="{74A0D2B6-983D-41C2-87BB-93A9D1F02D52}" type="presParOf" srcId="{DFD2BB79-E517-4E3E-8A2A-A935AF2867D1}" destId="{A76A3A62-802E-4566-B089-85F92B2FA1C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16785-6CEE-4D3E-A0EA-6CB48ED48900}">
      <dsp:nvSpPr>
        <dsp:cNvPr id="0" name=""/>
        <dsp:cNvSpPr/>
      </dsp:nvSpPr>
      <dsp:spPr>
        <a:xfrm>
          <a:off x="2061011" y="0"/>
          <a:ext cx="4195762" cy="419576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0D640-AEC2-4499-9B11-F4F9057A1FE3}">
      <dsp:nvSpPr>
        <dsp:cNvPr id="0" name=""/>
        <dsp:cNvSpPr/>
      </dsp:nvSpPr>
      <dsp:spPr>
        <a:xfrm>
          <a:off x="4158892" y="421829"/>
          <a:ext cx="2727245" cy="993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0" i="0" kern="1200" smtClean="0"/>
            <a:t>Inovação - pontual, localizada </a:t>
          </a:r>
          <a:endParaRPr lang="pt-BR" sz="1500" kern="1200"/>
        </a:p>
      </dsp:txBody>
      <dsp:txXfrm>
        <a:off x="4207377" y="470314"/>
        <a:ext cx="2630275" cy="896245"/>
      </dsp:txXfrm>
    </dsp:sp>
    <dsp:sp modelId="{CE679EE2-FA01-4FD9-816D-4ED230F93A24}">
      <dsp:nvSpPr>
        <dsp:cNvPr id="0" name=""/>
        <dsp:cNvSpPr/>
      </dsp:nvSpPr>
      <dsp:spPr>
        <a:xfrm>
          <a:off x="4158892" y="1539197"/>
          <a:ext cx="2727245" cy="993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0" i="0" kern="1200" smtClean="0"/>
            <a:t>Reforma - busca substituir dimensões mais abrangentes</a:t>
          </a:r>
          <a:endParaRPr lang="pt-BR" sz="1500" kern="1200"/>
        </a:p>
      </dsp:txBody>
      <dsp:txXfrm>
        <a:off x="4207377" y="1587682"/>
        <a:ext cx="2630275" cy="896245"/>
      </dsp:txXfrm>
    </dsp:sp>
    <dsp:sp modelId="{A1B9B50D-8BD8-4352-A2F9-8071CB2CA6E9}">
      <dsp:nvSpPr>
        <dsp:cNvPr id="0" name=""/>
        <dsp:cNvSpPr/>
      </dsp:nvSpPr>
      <dsp:spPr>
        <a:xfrm>
          <a:off x="4158892" y="2656564"/>
          <a:ext cx="2727245" cy="993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0" i="0" kern="1200" smtClean="0"/>
            <a:t>Transformação - envolve a essência do próprio processo de produção do conhecimento</a:t>
          </a:r>
          <a:endParaRPr lang="pt-BR" sz="1500" kern="1200"/>
        </a:p>
      </dsp:txBody>
      <dsp:txXfrm>
        <a:off x="4207377" y="2705049"/>
        <a:ext cx="2630275" cy="896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8A84F-2AAA-4804-B344-703CA5A0899E}">
      <dsp:nvSpPr>
        <dsp:cNvPr id="0" name=""/>
        <dsp:cNvSpPr/>
      </dsp:nvSpPr>
      <dsp:spPr>
        <a:xfrm rot="18000000">
          <a:off x="3739" y="4293531"/>
          <a:ext cx="1873811" cy="1217977"/>
        </a:xfrm>
        <a:prstGeom prst="round2Same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16510" rIns="4953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Estruturais e articuladas</a:t>
          </a:r>
          <a:endParaRPr lang="pt-BR" sz="1300" kern="1200"/>
        </a:p>
      </dsp:txBody>
      <dsp:txXfrm>
        <a:off x="88942" y="4338124"/>
        <a:ext cx="1754897" cy="1158520"/>
      </dsp:txXfrm>
    </dsp:sp>
    <dsp:sp modelId="{4020B6D9-68AB-41C0-B44D-29A725E2B666}">
      <dsp:nvSpPr>
        <dsp:cNvPr id="0" name=""/>
        <dsp:cNvSpPr/>
      </dsp:nvSpPr>
      <dsp:spPr>
        <a:xfrm rot="19800000">
          <a:off x="1562684" y="2734585"/>
          <a:ext cx="1873811" cy="1217977"/>
        </a:xfrm>
        <a:prstGeom prst="round2SameRect">
          <a:avLst/>
        </a:prstGeom>
        <a:solidFill>
          <a:schemeClr val="accent1">
            <a:shade val="80000"/>
            <a:hueOff val="55074"/>
            <a:satOff val="-4085"/>
            <a:lumOff val="7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16510" rIns="4953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Constituidoras de um projeto de investigação do mundo fisico, da realidade e do próprio saber</a:t>
          </a:r>
          <a:endParaRPr lang="pt-BR" sz="1300" kern="1200" dirty="0"/>
        </a:p>
      </dsp:txBody>
      <dsp:txXfrm>
        <a:off x="1637005" y="2790059"/>
        <a:ext cx="1754897" cy="1158520"/>
      </dsp:txXfrm>
    </dsp:sp>
    <dsp:sp modelId="{E97F3DFA-1B27-408D-A417-60DC70C19388}">
      <dsp:nvSpPr>
        <dsp:cNvPr id="0" name=""/>
        <dsp:cNvSpPr/>
      </dsp:nvSpPr>
      <dsp:spPr>
        <a:xfrm>
          <a:off x="3692244" y="2163972"/>
          <a:ext cx="1873811" cy="1217977"/>
        </a:xfrm>
        <a:prstGeom prst="round2SameRect">
          <a:avLst/>
        </a:prstGeom>
        <a:solidFill>
          <a:schemeClr val="accent1">
            <a:shade val="80000"/>
            <a:hueOff val="110147"/>
            <a:satOff val="-8170"/>
            <a:lumOff val="159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16510" rIns="4953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De busca de sentido e gênese da prática social</a:t>
          </a:r>
          <a:endParaRPr lang="pt-BR" sz="1300" kern="1200"/>
        </a:p>
      </dsp:txBody>
      <dsp:txXfrm>
        <a:off x="3751701" y="2223429"/>
        <a:ext cx="1754897" cy="1158520"/>
      </dsp:txXfrm>
    </dsp:sp>
    <dsp:sp modelId="{3DF4099A-CBE1-4963-851D-A5D12E4AC8E3}">
      <dsp:nvSpPr>
        <dsp:cNvPr id="0" name=""/>
        <dsp:cNvSpPr/>
      </dsp:nvSpPr>
      <dsp:spPr>
        <a:xfrm rot="1800000">
          <a:off x="5821803" y="2734585"/>
          <a:ext cx="1873811" cy="1217977"/>
        </a:xfrm>
        <a:prstGeom prst="round2SameRect">
          <a:avLst/>
        </a:prstGeom>
        <a:solidFill>
          <a:schemeClr val="accent1">
            <a:shade val="80000"/>
            <a:hueOff val="165221"/>
            <a:satOff val="-12255"/>
            <a:lumOff val="238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16510" rIns="4953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Do próprio saber, ensinar e apreender, </a:t>
          </a:r>
          <a:endParaRPr lang="pt-BR" sz="1300" kern="1200"/>
        </a:p>
      </dsp:txBody>
      <dsp:txXfrm>
        <a:off x="5866396" y="2790059"/>
        <a:ext cx="1754897" cy="1158520"/>
      </dsp:txXfrm>
    </dsp:sp>
    <dsp:sp modelId="{39CE6130-6F5A-4401-8283-FC08FE1BB2E9}">
      <dsp:nvSpPr>
        <dsp:cNvPr id="0" name=""/>
        <dsp:cNvSpPr/>
      </dsp:nvSpPr>
      <dsp:spPr>
        <a:xfrm rot="3600000">
          <a:off x="7380749" y="4293531"/>
          <a:ext cx="1873811" cy="1217977"/>
        </a:xfrm>
        <a:prstGeom prst="round2SameRect">
          <a:avLst/>
        </a:prstGeom>
        <a:solidFill>
          <a:schemeClr val="accent1">
            <a:shade val="80000"/>
            <a:hueOff val="220294"/>
            <a:satOff val="-16340"/>
            <a:lumOff val="318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16510" rIns="4953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Da formação de alunos, intelectuais, cidadãos e profissionais  </a:t>
          </a:r>
          <a:endParaRPr lang="pt-BR" sz="1300" kern="1200"/>
        </a:p>
      </dsp:txBody>
      <dsp:txXfrm>
        <a:off x="7414460" y="4338124"/>
        <a:ext cx="1754897" cy="1158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AAE44-7D31-42FD-A0C7-FEADAD6BA84E}">
      <dsp:nvSpPr>
        <dsp:cNvPr id="0" name=""/>
        <dsp:cNvSpPr/>
      </dsp:nvSpPr>
      <dsp:spPr>
        <a:xfrm>
          <a:off x="0" y="45382"/>
          <a:ext cx="5643602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b="1" kern="1200" dirty="0" smtClean="0"/>
            <a:t>Diretrizes Curriculares Nacionais - DCN</a:t>
          </a:r>
          <a:endParaRPr lang="pt-BR" sz="2600" b="1" kern="1200" dirty="0"/>
        </a:p>
      </dsp:txBody>
      <dsp:txXfrm>
        <a:off x="30442" y="75824"/>
        <a:ext cx="5582718" cy="5627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98DF7-0BE9-43B0-8D6A-AE2650632F6B}">
      <dsp:nvSpPr>
        <dsp:cNvPr id="0" name=""/>
        <dsp:cNvSpPr/>
      </dsp:nvSpPr>
      <dsp:spPr>
        <a:xfrm>
          <a:off x="0" y="279770"/>
          <a:ext cx="886298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5BDA6-8FAC-410B-B7D7-9F9D7C54DC48}">
      <dsp:nvSpPr>
        <dsp:cNvPr id="0" name=""/>
        <dsp:cNvSpPr/>
      </dsp:nvSpPr>
      <dsp:spPr>
        <a:xfrm>
          <a:off x="443149" y="58370"/>
          <a:ext cx="620409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00" tIns="0" rIns="23450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PERFIL</a:t>
          </a:r>
          <a:endParaRPr lang="pt-BR" sz="2000" kern="1200" dirty="0"/>
        </a:p>
      </dsp:txBody>
      <dsp:txXfrm>
        <a:off x="464765" y="79986"/>
        <a:ext cx="6160860" cy="399568"/>
      </dsp:txXfrm>
    </dsp:sp>
    <dsp:sp modelId="{64799DE6-256E-4D70-9C6F-A67246A80A58}">
      <dsp:nvSpPr>
        <dsp:cNvPr id="0" name=""/>
        <dsp:cNvSpPr/>
      </dsp:nvSpPr>
      <dsp:spPr>
        <a:xfrm>
          <a:off x="0" y="960171"/>
          <a:ext cx="886298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B9AFD-4CDB-4866-80FC-89BA184DD118}">
      <dsp:nvSpPr>
        <dsp:cNvPr id="0" name=""/>
        <dsp:cNvSpPr/>
      </dsp:nvSpPr>
      <dsp:spPr>
        <a:xfrm>
          <a:off x="443149" y="738770"/>
          <a:ext cx="620409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00" tIns="0" rIns="23450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Sólida formação científica,</a:t>
          </a:r>
          <a:r>
            <a:rPr lang="pt-PT" sz="2000" b="1" kern="1200" dirty="0" smtClean="0"/>
            <a:t> técnica e profissional.</a:t>
          </a:r>
          <a:endParaRPr lang="pt-BR" sz="2000" kern="1200" dirty="0"/>
        </a:p>
      </dsp:txBody>
      <dsp:txXfrm>
        <a:off x="464765" y="760386"/>
        <a:ext cx="6160860" cy="399568"/>
      </dsp:txXfrm>
    </dsp:sp>
    <dsp:sp modelId="{22FC167C-E28A-4FC6-86DE-653B42D36CC3}">
      <dsp:nvSpPr>
        <dsp:cNvPr id="0" name=""/>
        <dsp:cNvSpPr/>
      </dsp:nvSpPr>
      <dsp:spPr>
        <a:xfrm>
          <a:off x="0" y="1640571"/>
          <a:ext cx="886298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3FAE4-E9B0-4230-9515-F3CDDF7FDEDE}">
      <dsp:nvSpPr>
        <dsp:cNvPr id="0" name=""/>
        <dsp:cNvSpPr/>
      </dsp:nvSpPr>
      <dsp:spPr>
        <a:xfrm>
          <a:off x="443149" y="1419171"/>
          <a:ext cx="620409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00" tIns="0" rIns="23450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Postura reflexiva, crítica, proativa.</a:t>
          </a:r>
          <a:endParaRPr lang="pt-BR" sz="2000" kern="1200" dirty="0"/>
        </a:p>
      </dsp:txBody>
      <dsp:txXfrm>
        <a:off x="464765" y="1440787"/>
        <a:ext cx="6160860" cy="399568"/>
      </dsp:txXfrm>
    </dsp:sp>
    <dsp:sp modelId="{7528E365-4D39-42AA-8292-722AD86A9C14}">
      <dsp:nvSpPr>
        <dsp:cNvPr id="0" name=""/>
        <dsp:cNvSpPr/>
      </dsp:nvSpPr>
      <dsp:spPr>
        <a:xfrm>
          <a:off x="0" y="2320971"/>
          <a:ext cx="886298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0C642-944C-41A1-84C4-3C9B3D595CCA}">
      <dsp:nvSpPr>
        <dsp:cNvPr id="0" name=""/>
        <dsp:cNvSpPr/>
      </dsp:nvSpPr>
      <dsp:spPr>
        <a:xfrm>
          <a:off x="443149" y="2099571"/>
          <a:ext cx="620409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00" tIns="0" rIns="23450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Expressão de criatividade, flexibilidade.</a:t>
          </a:r>
          <a:endParaRPr lang="pt-BR" sz="2000" kern="1200" dirty="0"/>
        </a:p>
      </dsp:txBody>
      <dsp:txXfrm>
        <a:off x="464765" y="2121187"/>
        <a:ext cx="6160860" cy="399568"/>
      </dsp:txXfrm>
    </dsp:sp>
    <dsp:sp modelId="{9113C678-20DA-4B25-B12E-74A547CC65CD}">
      <dsp:nvSpPr>
        <dsp:cNvPr id="0" name=""/>
        <dsp:cNvSpPr/>
      </dsp:nvSpPr>
      <dsp:spPr>
        <a:xfrm>
          <a:off x="0" y="3001371"/>
          <a:ext cx="886298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04353-D190-4E6C-B0CE-9CF621E87C11}">
      <dsp:nvSpPr>
        <dsp:cNvPr id="0" name=""/>
        <dsp:cNvSpPr/>
      </dsp:nvSpPr>
      <dsp:spPr>
        <a:xfrm>
          <a:off x="443149" y="2779971"/>
          <a:ext cx="620409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00" tIns="0" rIns="23450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Capacidade para tomada de decisão.</a:t>
          </a:r>
          <a:endParaRPr lang="pt-BR" sz="2000" kern="1200" dirty="0"/>
        </a:p>
      </dsp:txBody>
      <dsp:txXfrm>
        <a:off x="464765" y="2801587"/>
        <a:ext cx="6160860" cy="399568"/>
      </dsp:txXfrm>
    </dsp:sp>
    <dsp:sp modelId="{92BDFF1C-E09A-41B3-B9ED-1FA74E75E8A5}">
      <dsp:nvSpPr>
        <dsp:cNvPr id="0" name=""/>
        <dsp:cNvSpPr/>
      </dsp:nvSpPr>
      <dsp:spPr>
        <a:xfrm>
          <a:off x="0" y="3681771"/>
          <a:ext cx="886298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44799-5648-49E9-B73B-A90F0A167DB1}">
      <dsp:nvSpPr>
        <dsp:cNvPr id="0" name=""/>
        <dsp:cNvSpPr/>
      </dsp:nvSpPr>
      <dsp:spPr>
        <a:xfrm>
          <a:off x="443149" y="3460371"/>
          <a:ext cx="620409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00" tIns="0" rIns="23450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Compromisso social, ético, político.</a:t>
          </a:r>
          <a:endParaRPr lang="pt-BR" sz="2000" kern="1200" dirty="0"/>
        </a:p>
      </dsp:txBody>
      <dsp:txXfrm>
        <a:off x="464765" y="3481987"/>
        <a:ext cx="6160860" cy="399568"/>
      </dsp:txXfrm>
    </dsp:sp>
    <dsp:sp modelId="{2D8D9828-47ED-4BF7-B618-6C73061FD3F7}">
      <dsp:nvSpPr>
        <dsp:cNvPr id="0" name=""/>
        <dsp:cNvSpPr/>
      </dsp:nvSpPr>
      <dsp:spPr>
        <a:xfrm>
          <a:off x="0" y="4362171"/>
          <a:ext cx="886298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58FDE-81D8-4778-8BE1-B3C71E3D0761}">
      <dsp:nvSpPr>
        <dsp:cNvPr id="0" name=""/>
        <dsp:cNvSpPr/>
      </dsp:nvSpPr>
      <dsp:spPr>
        <a:xfrm>
          <a:off x="443149" y="4140771"/>
          <a:ext cx="620409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00" tIns="0" rIns="23450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Atuação em grupos e redes.</a:t>
          </a:r>
          <a:endParaRPr lang="pt-BR" sz="2000" kern="1200" dirty="0"/>
        </a:p>
      </dsp:txBody>
      <dsp:txXfrm>
        <a:off x="464765" y="4162387"/>
        <a:ext cx="6160860" cy="399568"/>
      </dsp:txXfrm>
    </dsp:sp>
    <dsp:sp modelId="{7B261378-C259-4EE7-880B-23006A265BC6}">
      <dsp:nvSpPr>
        <dsp:cNvPr id="0" name=""/>
        <dsp:cNvSpPr/>
      </dsp:nvSpPr>
      <dsp:spPr>
        <a:xfrm>
          <a:off x="0" y="5042571"/>
          <a:ext cx="886298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29E0B-CDAF-46F8-871C-36A7BA16BCD9}">
      <dsp:nvSpPr>
        <dsp:cNvPr id="0" name=""/>
        <dsp:cNvSpPr/>
      </dsp:nvSpPr>
      <dsp:spPr>
        <a:xfrm>
          <a:off x="443149" y="4821171"/>
          <a:ext cx="620409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00" tIns="0" rIns="23450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Busca de aprimoramento contínuo.</a:t>
          </a:r>
          <a:endParaRPr lang="pt-BR" sz="2000" kern="1200" dirty="0"/>
        </a:p>
      </dsp:txBody>
      <dsp:txXfrm>
        <a:off x="464765" y="4842787"/>
        <a:ext cx="6160860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A307C-87DD-4037-A316-144351F721C9}">
      <dsp:nvSpPr>
        <dsp:cNvPr id="0" name=""/>
        <dsp:cNvSpPr/>
      </dsp:nvSpPr>
      <dsp:spPr>
        <a:xfrm>
          <a:off x="748189" y="0"/>
          <a:ext cx="8621156" cy="62880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495DF-0A31-4382-B50E-4F0AA269C92B}">
      <dsp:nvSpPr>
        <dsp:cNvPr id="0" name=""/>
        <dsp:cNvSpPr/>
      </dsp:nvSpPr>
      <dsp:spPr>
        <a:xfrm>
          <a:off x="0" y="1886426"/>
          <a:ext cx="3042761" cy="2515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Inserção do estudante nos cenários de prática desde as fases iniciais do curso.</a:t>
          </a:r>
          <a:endParaRPr lang="pt-BR" sz="2000" kern="1200" dirty="0"/>
        </a:p>
      </dsp:txBody>
      <dsp:txXfrm>
        <a:off x="122784" y="2009210"/>
        <a:ext cx="2797193" cy="2269666"/>
      </dsp:txXfrm>
    </dsp:sp>
    <dsp:sp modelId="{52C2D2F6-F3B8-47E4-8E9F-B9958B492F9A}">
      <dsp:nvSpPr>
        <dsp:cNvPr id="0" name=""/>
        <dsp:cNvSpPr/>
      </dsp:nvSpPr>
      <dsp:spPr>
        <a:xfrm>
          <a:off x="3549887" y="1886426"/>
          <a:ext cx="3042761" cy="2515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Centralização ou foco na aprendizagem do estudante e não na exposição do docente.</a:t>
          </a:r>
          <a:endParaRPr lang="pt-BR" sz="2000" kern="1200" dirty="0"/>
        </a:p>
      </dsp:txBody>
      <dsp:txXfrm>
        <a:off x="3672671" y="2009210"/>
        <a:ext cx="2797193" cy="2269666"/>
      </dsp:txXfrm>
    </dsp:sp>
    <dsp:sp modelId="{A76A3A62-802E-4566-B089-85F92B2FA1C2}">
      <dsp:nvSpPr>
        <dsp:cNvPr id="0" name=""/>
        <dsp:cNvSpPr/>
      </dsp:nvSpPr>
      <dsp:spPr>
        <a:xfrm>
          <a:off x="7099775" y="1893192"/>
          <a:ext cx="3042761" cy="2501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Trabalho articulado entre docentes da mesma fase e das fases subseqüentes e continuadas do curso, em torno dos eixos e efetivando a articulação modular proposta.</a:t>
          </a:r>
          <a:endParaRPr lang="pt-BR" sz="2000" kern="1200" dirty="0"/>
        </a:p>
      </dsp:txBody>
      <dsp:txXfrm>
        <a:off x="7221898" y="2015315"/>
        <a:ext cx="2798515" cy="2257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A066D-7A44-42CA-BFC7-87C06CE0C5D9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B6066-3721-4D1F-888B-07329C71D7B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79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BD4D-7D8C-4DF0-A076-B08BC28CAB7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74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215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7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24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4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65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3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5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2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92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1110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8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smtClean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5861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Curriculo</a:t>
            </a:r>
            <a:br>
              <a:rPr lang="pt-BR" dirty="0" smtClean="0"/>
            </a:br>
            <a:r>
              <a:rPr lang="pt-BR" dirty="0" smtClean="0"/>
              <a:t>e Flexibilização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UFPA – 29 de agosto de 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32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Quais princípios orientam o projeto politico pedagógico da instituição? 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 smtClean="0"/>
              <a:t>São os mesmos da flexibilização curricular? </a:t>
            </a:r>
          </a:p>
          <a:p>
            <a:r>
              <a:rPr lang="pt-BR" dirty="0" smtClean="0"/>
              <a:t> Aproximação ao trabalho concreto, produtivo </a:t>
            </a:r>
          </a:p>
          <a:p>
            <a:r>
              <a:rPr lang="pt-BR" dirty="0" smtClean="0"/>
              <a:t>O </a:t>
            </a:r>
            <a:r>
              <a:rPr lang="pt-BR" dirty="0"/>
              <a:t>trabalho como fonte de conhecimento </a:t>
            </a:r>
            <a:endParaRPr lang="pt-BR" dirty="0" smtClean="0"/>
          </a:p>
          <a:p>
            <a:r>
              <a:rPr lang="pt-BR" dirty="0" smtClean="0"/>
              <a:t>Extensão</a:t>
            </a:r>
            <a:r>
              <a:rPr lang="pt-BR" dirty="0"/>
              <a:t>, estágios, </a:t>
            </a:r>
            <a:r>
              <a:rPr lang="pt-BR" dirty="0" smtClean="0"/>
              <a:t>alternancia, mobilidade  </a:t>
            </a:r>
          </a:p>
          <a:p>
            <a:r>
              <a:rPr lang="pt-BR" dirty="0" smtClean="0"/>
              <a:t>Flexibilização </a:t>
            </a:r>
            <a:r>
              <a:rPr lang="pt-BR" dirty="0"/>
              <a:t>curricular e suas contradições: </a:t>
            </a:r>
            <a:endParaRPr lang="pt-BR" dirty="0" smtClean="0"/>
          </a:p>
          <a:p>
            <a:pPr lvl="1"/>
            <a:r>
              <a:rPr lang="pt-BR" dirty="0" smtClean="0"/>
              <a:t>acompanhamento </a:t>
            </a:r>
            <a:r>
              <a:rPr lang="pt-BR" dirty="0"/>
              <a:t>ritmo dos estudantes x redução tempo de </a:t>
            </a:r>
            <a:r>
              <a:rPr lang="pt-BR" dirty="0" smtClean="0"/>
              <a:t>formação</a:t>
            </a:r>
          </a:p>
          <a:p>
            <a:pPr lvl="1"/>
            <a:r>
              <a:rPr lang="pt-BR" dirty="0" smtClean="0"/>
              <a:t>Projeto </a:t>
            </a:r>
            <a:r>
              <a:rPr lang="pt-BR" dirty="0"/>
              <a:t>coletivo comprometido x responsabilização individual </a:t>
            </a:r>
          </a:p>
        </p:txBody>
      </p:sp>
    </p:spTree>
    <p:extLst>
      <p:ext uri="{BB962C8B-B14F-4D97-AF65-F5344CB8AC3E}">
        <p14:creationId xmlns:p14="http://schemas.microsoft.com/office/powerpoint/2010/main" val="18386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DIDÁTICA, PRÁTICAS E </a:t>
            </a:r>
            <a:r>
              <a:rPr lang="pt-BR" dirty="0" smtClean="0"/>
              <a:t> </a:t>
            </a:r>
            <a:r>
              <a:rPr lang="pt-BR" dirty="0"/>
              <a:t>EXPERIÊNCIA SOCIAL </a:t>
            </a:r>
            <a:br>
              <a:rPr lang="pt-BR" dirty="0"/>
            </a:b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conhecimento</a:t>
            </a:r>
            <a:r>
              <a:rPr lang="pt-BR" dirty="0" smtClean="0"/>
              <a:t> </a:t>
            </a:r>
            <a:r>
              <a:rPr lang="pt-BR" dirty="0"/>
              <a:t>supõe formas ligadas à percepção, compreensão e memorização, sob supervisão do professor  </a:t>
            </a:r>
            <a:endParaRPr lang="pt-BR" dirty="0" smtClean="0"/>
          </a:p>
          <a:p>
            <a:r>
              <a:rPr lang="pt-BR" b="1" dirty="0" smtClean="0"/>
              <a:t>habilidades</a:t>
            </a:r>
            <a:r>
              <a:rPr lang="pt-BR" dirty="0" smtClean="0"/>
              <a:t> </a:t>
            </a:r>
            <a:r>
              <a:rPr lang="pt-BR" dirty="0"/>
              <a:t>articulam-se com reprodução de padrões em situações conhecidas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criatividade está ligada à </a:t>
            </a:r>
            <a:r>
              <a:rPr lang="pt-BR" b="1" dirty="0"/>
              <a:t>resolução de </a:t>
            </a:r>
            <a:r>
              <a:rPr lang="pt-BR" b="1" dirty="0" smtClean="0"/>
              <a:t>problemas</a:t>
            </a:r>
          </a:p>
          <a:p>
            <a:r>
              <a:rPr lang="pt-BR" dirty="0" smtClean="0"/>
              <a:t>as </a:t>
            </a:r>
            <a:r>
              <a:rPr lang="pt-BR" dirty="0"/>
              <a:t>emoções à </a:t>
            </a:r>
            <a:r>
              <a:rPr lang="pt-BR" b="1" dirty="0"/>
              <a:t>vivência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91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Organização Institucional e Curricular  </a:t>
            </a:r>
            <a:br>
              <a:rPr lang="pt-BR" dirty="0"/>
            </a:b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superar </a:t>
            </a:r>
            <a:r>
              <a:rPr lang="pt-BR" dirty="0"/>
              <a:t>a estrutura disciplinar fragmentada entre os componentes teóricos e práticos da formação, avançando para concepções de cursos como espaços de produção de conhecimento, unindo estudo e trabalho desde o início do processo de formação    </a:t>
            </a:r>
          </a:p>
          <a:p>
            <a:r>
              <a:rPr lang="pt-BR" dirty="0" smtClean="0"/>
              <a:t>criar </a:t>
            </a:r>
            <a:r>
              <a:rPr lang="pt-BR" dirty="0"/>
              <a:t>novas formas de organização acadêmica e administrativa, superando as formas departamentais rígidas na construção de espaços coletivos de reflexão e construção de novas alternativas para abrigar novas concepções de cursos de formação superior    </a:t>
            </a:r>
          </a:p>
          <a:p>
            <a:r>
              <a:rPr lang="pt-BR" dirty="0" smtClean="0"/>
              <a:t>buscar </a:t>
            </a:r>
            <a:r>
              <a:rPr lang="pt-BR" dirty="0"/>
              <a:t>formas de articular os estudantes de anos mais avançados com os iniciantes, contribuindo para a formação em atividades coletivas e solidárias de aprendizagens e vivências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24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INSTITUCIONAL </a:t>
            </a:r>
            <a:br>
              <a:rPr lang="pt-BR" dirty="0"/>
            </a:b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Criar </a:t>
            </a:r>
            <a:r>
              <a:rPr lang="pt-BR" dirty="0"/>
              <a:t>condições para a produção do trabalho coletivo e interdisciplinar entre os professores dos diferentes cursos e programas, entre estes e os estudantes e entre a Universidade e os espaços profissionais, como  condição estruturante da avaliação institucional e espaço de acompanhamento do projeto pedagógico de formação superior. </a:t>
            </a:r>
          </a:p>
        </p:txBody>
      </p:sp>
    </p:spTree>
    <p:extLst>
      <p:ext uri="{BB962C8B-B14F-4D97-AF65-F5344CB8AC3E}">
        <p14:creationId xmlns:p14="http://schemas.microsoft.com/office/powerpoint/2010/main" val="34717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Princípios pedagógicos fundantes </a:t>
            </a:r>
            <a:r>
              <a:rPr lang="pt-BR" dirty="0" smtClean="0"/>
              <a:t>do ensino</a:t>
            </a:r>
            <a:r>
              <a:rPr lang="pt-BR" dirty="0"/>
              <a:t>, pesquisa e extensão:</a:t>
            </a:r>
            <a:br>
              <a:rPr lang="pt-BR" dirty="0"/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06706" y="2129061"/>
            <a:ext cx="9055094" cy="4525963"/>
          </a:xfrm>
        </p:spPr>
        <p:txBody>
          <a:bodyPr>
            <a:normAutofit/>
          </a:bodyPr>
          <a:lstStyle/>
          <a:p>
            <a:pPr algn="just"/>
            <a:endParaRPr lang="pt-BR" sz="2400" dirty="0"/>
          </a:p>
          <a:p>
            <a:pPr lvl="1" algn="just"/>
            <a:r>
              <a:rPr lang="pt-BR" sz="2000" dirty="0"/>
              <a:t>a </a:t>
            </a:r>
            <a:r>
              <a:rPr lang="pt-BR" sz="2000" dirty="0" err="1"/>
              <a:t>indissociabilidade</a:t>
            </a:r>
            <a:r>
              <a:rPr lang="pt-BR" sz="2000" dirty="0"/>
              <a:t> entre ensino, pesquisa e extensão, que relaciona os processos de ensinar e aprender com a pesquisa científica e as atividades de extensão e organiza a síntese entre teoria e prática; </a:t>
            </a:r>
          </a:p>
          <a:p>
            <a:pPr lvl="1" algn="just"/>
            <a:r>
              <a:rPr lang="pt-BR" sz="2000" dirty="0" smtClean="0"/>
              <a:t>a </a:t>
            </a:r>
            <a:r>
              <a:rPr lang="pt-BR" sz="2000" dirty="0"/>
              <a:t>contextualização social e histórica do conhecimento; </a:t>
            </a:r>
          </a:p>
          <a:p>
            <a:pPr lvl="1" algn="just"/>
            <a:r>
              <a:rPr lang="pt-BR" sz="2000" b="1" dirty="0" smtClean="0"/>
              <a:t>a </a:t>
            </a:r>
            <a:r>
              <a:rPr lang="pt-BR" sz="2000" b="1" dirty="0"/>
              <a:t>interdisciplinaridade e a flexibilidade como processos contemporâneos de construção do conhecimento</a:t>
            </a:r>
            <a:r>
              <a:rPr lang="pt-BR" sz="2000" dirty="0"/>
              <a:t>; </a:t>
            </a:r>
          </a:p>
          <a:p>
            <a:pPr lvl="1" algn="just"/>
            <a:r>
              <a:rPr lang="pt-BR" sz="2000" dirty="0" smtClean="0"/>
              <a:t>a </a:t>
            </a:r>
            <a:r>
              <a:rPr lang="pt-BR" sz="2000" dirty="0"/>
              <a:t>diversidade como proposta de atuação e inclusão.  </a:t>
            </a:r>
            <a:endParaRPr lang="pt-BR" sz="1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43453" y="5860014"/>
            <a:ext cx="6354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latin typeface="Bradley Hand ITC" pitchFamily="66" charset="0"/>
              </a:rPr>
              <a:t>“formação  humanista, crítica e reflexiva”</a:t>
            </a:r>
          </a:p>
        </p:txBody>
      </p:sp>
    </p:spTree>
    <p:extLst>
      <p:ext uri="{BB962C8B-B14F-4D97-AF65-F5344CB8AC3E}">
        <p14:creationId xmlns:p14="http://schemas.microsoft.com/office/powerpoint/2010/main" val="113170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Superação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Dicotomia </a:t>
            </a:r>
            <a:r>
              <a:rPr lang="pt-BR" dirty="0"/>
              <a:t>do  ciclo básico e profissionalizante/ teoria e prática. </a:t>
            </a:r>
            <a:endParaRPr lang="pt-BR" dirty="0" smtClean="0"/>
          </a:p>
          <a:p>
            <a:r>
              <a:rPr lang="pt-BR" dirty="0" smtClean="0"/>
              <a:t>Compreensão </a:t>
            </a:r>
            <a:r>
              <a:rPr lang="pt-BR" dirty="0"/>
              <a:t>dos conteúdos </a:t>
            </a:r>
            <a:r>
              <a:rPr lang="pt-BR" dirty="0" smtClean="0"/>
              <a:t>das </a:t>
            </a:r>
            <a:r>
              <a:rPr lang="pt-BR" dirty="0"/>
              <a:t>disciplinas de forma </a:t>
            </a:r>
            <a:r>
              <a:rPr lang="pt-BR" dirty="0" smtClean="0"/>
              <a:t>articulada.</a:t>
            </a:r>
          </a:p>
          <a:p>
            <a:r>
              <a:rPr lang="pt-BR" dirty="0" smtClean="0"/>
              <a:t>Correlação </a:t>
            </a:r>
            <a:r>
              <a:rPr lang="pt-BR" dirty="0"/>
              <a:t>entre conteúdos /necessidades </a:t>
            </a:r>
            <a:r>
              <a:rPr lang="pt-BR" dirty="0" smtClean="0"/>
              <a:t>educacionais </a:t>
            </a:r>
            <a:r>
              <a:rPr lang="pt-BR" dirty="0"/>
              <a:t>do país. </a:t>
            </a:r>
            <a:endParaRPr lang="pt-BR" dirty="0" smtClean="0"/>
          </a:p>
          <a:p>
            <a:r>
              <a:rPr lang="pt-BR" dirty="0" smtClean="0"/>
              <a:t>Atendimento </a:t>
            </a:r>
            <a:r>
              <a:rPr lang="pt-BR" dirty="0"/>
              <a:t>progressivo, ao longo </a:t>
            </a:r>
            <a:r>
              <a:rPr lang="pt-BR" dirty="0" smtClean="0"/>
              <a:t>do </a:t>
            </a:r>
            <a:r>
              <a:rPr lang="pt-BR" dirty="0"/>
              <a:t>curso, ao perfil proposto no </a:t>
            </a:r>
            <a:r>
              <a:rPr lang="pt-BR" dirty="0" smtClean="0"/>
              <a:t>Projeto Pedagógico </a:t>
            </a:r>
            <a:r>
              <a:rPr lang="pt-BR" dirty="0"/>
              <a:t>do curso. </a:t>
            </a:r>
            <a:r>
              <a:rPr lang="pt-BR" dirty="0" smtClean="0"/>
              <a:t> </a:t>
            </a:r>
          </a:p>
          <a:p>
            <a:r>
              <a:rPr lang="pt-BR" dirty="0" smtClean="0"/>
              <a:t>Inserção </a:t>
            </a:r>
            <a:r>
              <a:rPr lang="pt-BR" dirty="0"/>
              <a:t>do estudante nos cenários de prática </a:t>
            </a:r>
            <a:r>
              <a:rPr lang="pt-BR" dirty="0" smtClean="0"/>
              <a:t>desde </a:t>
            </a:r>
            <a:r>
              <a:rPr lang="pt-BR" dirty="0"/>
              <a:t>as fases iniciais do curso. </a:t>
            </a:r>
            <a:endParaRPr lang="pt-BR" dirty="0" smtClean="0"/>
          </a:p>
          <a:p>
            <a:r>
              <a:rPr lang="pt-BR" dirty="0" smtClean="0"/>
              <a:t>Centralização </a:t>
            </a:r>
            <a:r>
              <a:rPr lang="pt-BR" dirty="0"/>
              <a:t>ou foco na aprendizagem do </a:t>
            </a:r>
            <a:r>
              <a:rPr lang="pt-BR" dirty="0" smtClean="0"/>
              <a:t>estudante </a:t>
            </a:r>
            <a:r>
              <a:rPr lang="pt-BR" dirty="0"/>
              <a:t>e não na exposição do  docente. </a:t>
            </a:r>
            <a:endParaRPr lang="pt-BR" dirty="0" smtClean="0"/>
          </a:p>
          <a:p>
            <a:r>
              <a:rPr lang="pt-BR" dirty="0" smtClean="0"/>
              <a:t>Trabalho </a:t>
            </a:r>
            <a:r>
              <a:rPr lang="pt-BR" dirty="0"/>
              <a:t>articulado entre docentes da </a:t>
            </a:r>
            <a:r>
              <a:rPr lang="pt-BR" dirty="0" smtClean="0"/>
              <a:t>mesma </a:t>
            </a:r>
            <a:r>
              <a:rPr lang="pt-BR" dirty="0"/>
              <a:t>fase e das fases subseqüentes e continuadas </a:t>
            </a:r>
            <a:r>
              <a:rPr lang="pt-BR" dirty="0" smtClean="0"/>
              <a:t>do curso</a:t>
            </a:r>
            <a:r>
              <a:rPr lang="pt-BR" dirty="0"/>
              <a:t>, em torno dos eixos e efetivando </a:t>
            </a:r>
            <a:r>
              <a:rPr lang="pt-BR" dirty="0" smtClean="0"/>
              <a:t>a </a:t>
            </a:r>
            <a:r>
              <a:rPr lang="pt-BR" dirty="0"/>
              <a:t>articulação modular proposta.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99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Legislação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Ponto de partida: </a:t>
            </a:r>
            <a:r>
              <a:rPr lang="pt-BR" dirty="0" smtClean="0"/>
              <a:t>Projeto Político Pedagógico </a:t>
            </a:r>
            <a:r>
              <a:rPr lang="pt-BR" dirty="0"/>
              <a:t>Institucional </a:t>
            </a:r>
            <a:r>
              <a:rPr lang="pt-BR" dirty="0" smtClean="0"/>
              <a:t>(PPPI) e Projeto Pedagógico do Curso (PPC).</a:t>
            </a:r>
          </a:p>
          <a:p>
            <a:r>
              <a:rPr lang="pt-BR" dirty="0" smtClean="0"/>
              <a:t>Diretrizes </a:t>
            </a:r>
            <a:r>
              <a:rPr lang="pt-BR" dirty="0"/>
              <a:t>curriculares para a área. </a:t>
            </a:r>
            <a:endParaRPr lang="pt-BR" dirty="0" smtClean="0"/>
          </a:p>
          <a:p>
            <a:r>
              <a:rPr lang="pt-BR" dirty="0" smtClean="0"/>
              <a:t>Perfil </a:t>
            </a:r>
            <a:r>
              <a:rPr lang="pt-BR" dirty="0"/>
              <a:t>do profissional pretendido </a:t>
            </a:r>
            <a:r>
              <a:rPr lang="pt-BR" dirty="0" smtClean="0"/>
              <a:t>para </a:t>
            </a:r>
            <a:r>
              <a:rPr lang="pt-BR" dirty="0"/>
              <a:t>definir </a:t>
            </a:r>
            <a:r>
              <a:rPr lang="pt-BR" dirty="0" smtClean="0"/>
              <a:t>saberes a </a:t>
            </a:r>
            <a:r>
              <a:rPr lang="pt-BR" dirty="0"/>
              <a:t>serem sistematizados no curso. </a:t>
            </a:r>
            <a:endParaRPr lang="pt-BR" dirty="0" smtClean="0"/>
          </a:p>
          <a:p>
            <a:r>
              <a:rPr lang="pt-BR" dirty="0" smtClean="0"/>
              <a:t>Saberes</a:t>
            </a:r>
            <a:r>
              <a:rPr lang="pt-BR" dirty="0"/>
              <a:t>: áreas, disciplinas articuladas em </a:t>
            </a:r>
            <a:r>
              <a:rPr lang="pt-BR" dirty="0" smtClean="0"/>
              <a:t>torno </a:t>
            </a:r>
            <a:r>
              <a:rPr lang="pt-BR" dirty="0"/>
              <a:t>de eixos, em módulos ou atividades. </a:t>
            </a:r>
          </a:p>
        </p:txBody>
      </p:sp>
    </p:spTree>
    <p:extLst>
      <p:ext uri="{BB962C8B-B14F-4D97-AF65-F5344CB8AC3E}">
        <p14:creationId xmlns:p14="http://schemas.microsoft.com/office/powerpoint/2010/main" val="15027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083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CaixaDeTexto 5"/>
          <p:cNvSpPr txBox="1">
            <a:spLocks noChangeArrowheads="1"/>
          </p:cNvSpPr>
          <p:nvPr/>
        </p:nvSpPr>
        <p:spPr bwMode="auto">
          <a:xfrm>
            <a:off x="9310688" y="1428751"/>
            <a:ext cx="14221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100" dirty="0">
                <a:latin typeface="Calibri" pitchFamily="34" charset="0"/>
              </a:rPr>
              <a:t>Vivência do aluno </a:t>
            </a:r>
          </a:p>
          <a:p>
            <a:r>
              <a:rPr lang="pt-BR" altLang="pt-BR" sz="1100" dirty="0">
                <a:latin typeface="Calibri" pitchFamily="34" charset="0"/>
              </a:rPr>
              <a:t>Nos diversos cenários</a:t>
            </a:r>
          </a:p>
          <a:p>
            <a:r>
              <a:rPr lang="pt-BR" altLang="pt-BR" sz="1100" dirty="0">
                <a:latin typeface="Calibri" pitchFamily="34" charset="0"/>
              </a:rPr>
              <a:t>De nutrição social</a:t>
            </a:r>
          </a:p>
          <a:p>
            <a:endParaRPr lang="pt-BR" altLang="pt-BR" sz="1100" dirty="0">
              <a:latin typeface="Calibri" pitchFamily="34" charset="0"/>
            </a:endParaRPr>
          </a:p>
        </p:txBody>
      </p:sp>
      <p:sp>
        <p:nvSpPr>
          <p:cNvPr id="2055" name="CaixaDeTexto 6"/>
          <p:cNvSpPr txBox="1">
            <a:spLocks noChangeArrowheads="1"/>
          </p:cNvSpPr>
          <p:nvPr/>
        </p:nvSpPr>
        <p:spPr bwMode="auto">
          <a:xfrm>
            <a:off x="8024814" y="1428751"/>
            <a:ext cx="9669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100" dirty="0">
                <a:latin typeface="Calibri" pitchFamily="34" charset="0"/>
              </a:rPr>
              <a:t>Praticas </a:t>
            </a:r>
          </a:p>
          <a:p>
            <a:r>
              <a:rPr lang="pt-BR" altLang="pt-BR" sz="1100" dirty="0">
                <a:latin typeface="Calibri" pitchFamily="34" charset="0"/>
              </a:rPr>
              <a:t>ambulatoriais</a:t>
            </a:r>
          </a:p>
        </p:txBody>
      </p:sp>
      <p:sp>
        <p:nvSpPr>
          <p:cNvPr id="2056" name="CaixaDeTexto 7"/>
          <p:cNvSpPr txBox="1">
            <a:spLocks noChangeArrowheads="1"/>
          </p:cNvSpPr>
          <p:nvPr/>
        </p:nvSpPr>
        <p:spPr bwMode="auto">
          <a:xfrm>
            <a:off x="6738939" y="1428751"/>
            <a:ext cx="11448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100" dirty="0">
                <a:latin typeface="Calibri" pitchFamily="34" charset="0"/>
              </a:rPr>
              <a:t>Saúde e nutrição</a:t>
            </a:r>
          </a:p>
          <a:p>
            <a:r>
              <a:rPr lang="pt-BR" altLang="pt-BR" sz="1100" dirty="0">
                <a:latin typeface="Calibri" pitchFamily="34" charset="0"/>
              </a:rPr>
              <a:t>Na </a:t>
            </a:r>
            <a:r>
              <a:rPr lang="pt-BR" altLang="pt-BR" sz="1100" dirty="0" err="1">
                <a:latin typeface="Calibri" pitchFamily="34" charset="0"/>
              </a:rPr>
              <a:t>adolescencia</a:t>
            </a:r>
            <a:r>
              <a:rPr lang="pt-BR" altLang="pt-BR" sz="1100" dirty="0">
                <a:latin typeface="Calibri" pitchFamily="34" charset="0"/>
              </a:rPr>
              <a:t>,</a:t>
            </a:r>
          </a:p>
          <a:p>
            <a:r>
              <a:rPr lang="pt-BR" altLang="pt-BR" sz="1100" dirty="0">
                <a:latin typeface="Calibri" pitchFamily="34" charset="0"/>
              </a:rPr>
              <a:t>Adulto e idoso.</a:t>
            </a:r>
          </a:p>
          <a:p>
            <a:endParaRPr lang="pt-BR" altLang="pt-BR" sz="1100" dirty="0">
              <a:latin typeface="Calibri" pitchFamily="34" charset="0"/>
            </a:endParaRPr>
          </a:p>
        </p:txBody>
      </p:sp>
      <p:sp>
        <p:nvSpPr>
          <p:cNvPr id="2057" name="CaixaDeTexto 8"/>
          <p:cNvSpPr txBox="1">
            <a:spLocks noChangeArrowheads="1"/>
          </p:cNvSpPr>
          <p:nvPr/>
        </p:nvSpPr>
        <p:spPr bwMode="auto">
          <a:xfrm>
            <a:off x="5453063" y="1428751"/>
            <a:ext cx="14141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100" dirty="0">
                <a:latin typeface="Calibri" pitchFamily="34" charset="0"/>
              </a:rPr>
              <a:t>Saúde e nutrição</a:t>
            </a:r>
          </a:p>
          <a:p>
            <a:r>
              <a:rPr lang="pt-BR" altLang="pt-BR" sz="1100" dirty="0">
                <a:latin typeface="Calibri" pitchFamily="34" charset="0"/>
              </a:rPr>
              <a:t>Na gestante e criança</a:t>
            </a:r>
          </a:p>
        </p:txBody>
      </p:sp>
      <p:sp>
        <p:nvSpPr>
          <p:cNvPr id="2058" name="CaixaDeTexto 9"/>
          <p:cNvSpPr txBox="1">
            <a:spLocks noChangeArrowheads="1"/>
          </p:cNvSpPr>
          <p:nvPr/>
        </p:nvSpPr>
        <p:spPr bwMode="auto">
          <a:xfrm>
            <a:off x="4167188" y="1428751"/>
            <a:ext cx="12330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100" dirty="0" err="1">
                <a:latin typeface="Calibri" pitchFamily="34" charset="0"/>
              </a:rPr>
              <a:t>Metodos</a:t>
            </a:r>
            <a:r>
              <a:rPr lang="pt-BR" altLang="pt-BR" sz="1100" dirty="0">
                <a:latin typeface="Calibri" pitchFamily="34" charset="0"/>
              </a:rPr>
              <a:t> diretos e</a:t>
            </a:r>
          </a:p>
          <a:p>
            <a:r>
              <a:rPr lang="pt-BR" altLang="pt-BR" sz="1100" dirty="0">
                <a:latin typeface="Calibri" pitchFamily="34" charset="0"/>
              </a:rPr>
              <a:t>Indiretos para  AN</a:t>
            </a:r>
          </a:p>
        </p:txBody>
      </p:sp>
      <p:sp>
        <p:nvSpPr>
          <p:cNvPr id="2059" name="CaixaDeTexto 10"/>
          <p:cNvSpPr txBox="1">
            <a:spLocks noChangeArrowheads="1"/>
          </p:cNvSpPr>
          <p:nvPr/>
        </p:nvSpPr>
        <p:spPr bwMode="auto">
          <a:xfrm>
            <a:off x="8024813" y="2428875"/>
            <a:ext cx="145264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100" dirty="0">
                <a:latin typeface="Calibri" pitchFamily="34" charset="0"/>
              </a:rPr>
              <a:t>Código de ética do</a:t>
            </a:r>
          </a:p>
          <a:p>
            <a:r>
              <a:rPr lang="pt-BR" altLang="pt-BR" sz="1100" dirty="0">
                <a:latin typeface="Calibri" pitchFamily="34" charset="0"/>
              </a:rPr>
              <a:t>Nutricionista, conduta</a:t>
            </a:r>
          </a:p>
          <a:p>
            <a:r>
              <a:rPr lang="pt-BR" altLang="pt-BR" sz="1100" dirty="0">
                <a:latin typeface="Calibri" pitchFamily="34" charset="0"/>
              </a:rPr>
              <a:t>profissional</a:t>
            </a:r>
          </a:p>
        </p:txBody>
      </p:sp>
      <p:sp>
        <p:nvSpPr>
          <p:cNvPr id="2060" name="CaixaDeTexto 11"/>
          <p:cNvSpPr txBox="1">
            <a:spLocks noChangeArrowheads="1"/>
          </p:cNvSpPr>
          <p:nvPr/>
        </p:nvSpPr>
        <p:spPr bwMode="auto">
          <a:xfrm>
            <a:off x="8024826" y="3143249"/>
            <a:ext cx="1327608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100" dirty="0">
                <a:latin typeface="Calibri" pitchFamily="34" charset="0"/>
              </a:rPr>
              <a:t>TN, </a:t>
            </a:r>
            <a:r>
              <a:rPr lang="pt-BR" altLang="pt-BR" sz="1100" dirty="0" err="1">
                <a:latin typeface="Calibri" pitchFamily="34" charset="0"/>
              </a:rPr>
              <a:t>Carencias</a:t>
            </a:r>
            <a:endParaRPr lang="pt-BR" altLang="pt-BR" sz="1100" dirty="0">
              <a:latin typeface="Calibri" pitchFamily="34" charset="0"/>
            </a:endParaRPr>
          </a:p>
          <a:p>
            <a:r>
              <a:rPr lang="pt-BR" altLang="pt-BR" sz="1100" dirty="0">
                <a:latin typeface="Calibri" pitchFamily="34" charset="0"/>
              </a:rPr>
              <a:t>Nutricionais,  DCNT,</a:t>
            </a:r>
          </a:p>
          <a:p>
            <a:r>
              <a:rPr lang="pt-BR" altLang="pt-BR" sz="1100" dirty="0">
                <a:latin typeface="Calibri" pitchFamily="34" charset="0"/>
              </a:rPr>
              <a:t>Estudos </a:t>
            </a:r>
            <a:r>
              <a:rPr lang="pt-BR" altLang="pt-BR" sz="1100" dirty="0" err="1">
                <a:latin typeface="Calibri" pitchFamily="34" charset="0"/>
              </a:rPr>
              <a:t>epidemiolo</a:t>
            </a:r>
            <a:endParaRPr lang="pt-BR" altLang="pt-BR" sz="1100" dirty="0">
              <a:latin typeface="Calibri" pitchFamily="34" charset="0"/>
            </a:endParaRPr>
          </a:p>
          <a:p>
            <a:r>
              <a:rPr lang="pt-BR" altLang="pt-BR" sz="1100" dirty="0">
                <a:latin typeface="Calibri" pitchFamily="34" charset="0"/>
              </a:rPr>
              <a:t>Em Nutrição, PPS, </a:t>
            </a:r>
          </a:p>
          <a:p>
            <a:r>
              <a:rPr lang="pt-BR" altLang="pt-BR" sz="1100" dirty="0">
                <a:latin typeface="Calibri" pitchFamily="34" charset="0"/>
              </a:rPr>
              <a:t>PNAN, SAN.</a:t>
            </a:r>
          </a:p>
        </p:txBody>
      </p:sp>
      <p:sp>
        <p:nvSpPr>
          <p:cNvPr id="2061" name="CaixaDeTexto 12"/>
          <p:cNvSpPr txBox="1">
            <a:spLocks noChangeArrowheads="1"/>
          </p:cNvSpPr>
          <p:nvPr/>
        </p:nvSpPr>
        <p:spPr bwMode="auto">
          <a:xfrm>
            <a:off x="5381620" y="2285993"/>
            <a:ext cx="13260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100" dirty="0">
                <a:latin typeface="Calibri" pitchFamily="34" charset="0"/>
              </a:rPr>
              <a:t>Educação Alimentar</a:t>
            </a:r>
          </a:p>
          <a:p>
            <a:r>
              <a:rPr lang="pt-BR" altLang="pt-BR" sz="1100" dirty="0">
                <a:latin typeface="Calibri" pitchFamily="34" charset="0"/>
              </a:rPr>
              <a:t> e Nutricional, </a:t>
            </a:r>
          </a:p>
          <a:p>
            <a:r>
              <a:rPr lang="pt-BR" altLang="pt-BR" sz="1100" dirty="0">
                <a:latin typeface="Calibri" pitchFamily="34" charset="0"/>
              </a:rPr>
              <a:t>Alimentação</a:t>
            </a:r>
          </a:p>
          <a:p>
            <a:r>
              <a:rPr lang="pt-BR" altLang="pt-BR" sz="1100" dirty="0">
                <a:latin typeface="Calibri" pitchFamily="34" charset="0"/>
              </a:rPr>
              <a:t>E Cultura</a:t>
            </a:r>
          </a:p>
        </p:txBody>
      </p:sp>
      <p:sp>
        <p:nvSpPr>
          <p:cNvPr id="2062" name="CaixaDeTexto 13"/>
          <p:cNvSpPr txBox="1">
            <a:spLocks noChangeArrowheads="1"/>
          </p:cNvSpPr>
          <p:nvPr/>
        </p:nvSpPr>
        <p:spPr bwMode="auto">
          <a:xfrm>
            <a:off x="9382126" y="4286251"/>
            <a:ext cx="122822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lang="pt-BR" altLang="pt-BR" sz="1100" dirty="0">
                <a:solidFill>
                  <a:prstClr val="black"/>
                </a:solidFill>
                <a:latin typeface="Calibri" pitchFamily="34" charset="0"/>
              </a:rPr>
              <a:t>Vivência do aluno </a:t>
            </a:r>
          </a:p>
          <a:p>
            <a:r>
              <a:rPr lang="pt-BR" altLang="pt-BR" sz="1100" dirty="0">
                <a:latin typeface="Calibri" pitchFamily="34" charset="0"/>
              </a:rPr>
              <a:t>Em </a:t>
            </a:r>
            <a:r>
              <a:rPr lang="pt-BR" altLang="pt-BR" sz="1100" dirty="0" err="1">
                <a:latin typeface="Calibri" pitchFamily="34" charset="0"/>
              </a:rPr>
              <a:t>UANs</a:t>
            </a:r>
            <a:endParaRPr lang="pt-BR" altLang="pt-BR" sz="1100" dirty="0">
              <a:latin typeface="Calibri" pitchFamily="34" charset="0"/>
            </a:endParaRPr>
          </a:p>
        </p:txBody>
      </p:sp>
      <p:sp>
        <p:nvSpPr>
          <p:cNvPr id="2063" name="CaixaDeTexto 14"/>
          <p:cNvSpPr txBox="1">
            <a:spLocks noChangeArrowheads="1"/>
          </p:cNvSpPr>
          <p:nvPr/>
        </p:nvSpPr>
        <p:spPr bwMode="auto">
          <a:xfrm>
            <a:off x="7953376" y="4143376"/>
            <a:ext cx="13573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000">
                <a:latin typeface="Calibri" pitchFamily="34" charset="0"/>
              </a:rPr>
              <a:t>Meio Amb.;  Ecologia; Sust.; Planej. Físico; Inov. Tecn. ;  Equip.;   RH; Adm. Financ. e de mat.</a:t>
            </a:r>
          </a:p>
        </p:txBody>
      </p:sp>
      <p:sp>
        <p:nvSpPr>
          <p:cNvPr id="2064" name="CaixaDeTexto 15"/>
          <p:cNvSpPr txBox="1">
            <a:spLocks noChangeArrowheads="1"/>
          </p:cNvSpPr>
          <p:nvPr/>
        </p:nvSpPr>
        <p:spPr bwMode="auto">
          <a:xfrm>
            <a:off x="6667501" y="4170363"/>
            <a:ext cx="1357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800" dirty="0">
                <a:latin typeface="Calibri" pitchFamily="34" charset="0"/>
              </a:rPr>
              <a:t>Ferram. de </a:t>
            </a:r>
            <a:r>
              <a:rPr lang="pt-BR" altLang="pt-BR" sz="800" dirty="0" err="1">
                <a:latin typeface="Calibri" pitchFamily="34" charset="0"/>
              </a:rPr>
              <a:t>quald</a:t>
            </a:r>
            <a:r>
              <a:rPr lang="pt-BR" altLang="pt-BR" sz="800" dirty="0">
                <a:latin typeface="Calibri" pitchFamily="34" charset="0"/>
              </a:rPr>
              <a:t>.;  Planej. de card.; </a:t>
            </a:r>
            <a:r>
              <a:rPr lang="pt-BR" altLang="pt-BR" sz="800" dirty="0" err="1">
                <a:latin typeface="Calibri" pitchFamily="34" charset="0"/>
              </a:rPr>
              <a:t>Adm</a:t>
            </a:r>
            <a:r>
              <a:rPr lang="pt-BR" altLang="pt-BR" sz="800" dirty="0">
                <a:latin typeface="Calibri" pitchFamily="34" charset="0"/>
              </a:rPr>
              <a:t>.; </a:t>
            </a:r>
            <a:r>
              <a:rPr lang="pt-BR" altLang="pt-BR" sz="800" dirty="0" err="1">
                <a:latin typeface="Calibri" pitchFamily="34" charset="0"/>
              </a:rPr>
              <a:t>Instr</a:t>
            </a:r>
            <a:r>
              <a:rPr lang="pt-BR" altLang="pt-BR" sz="800" dirty="0">
                <a:latin typeface="Calibri" pitchFamily="34" charset="0"/>
              </a:rPr>
              <a:t>. de análise de org. do trab. e do ambiente; Cargos e funções; Saúde </a:t>
            </a:r>
            <a:r>
              <a:rPr lang="pt-BR" altLang="pt-BR" sz="800" dirty="0" err="1">
                <a:latin typeface="Calibri" pitchFamily="34" charset="0"/>
              </a:rPr>
              <a:t>Ocup</a:t>
            </a:r>
            <a:r>
              <a:rPr lang="pt-BR" altLang="pt-BR" sz="800" dirty="0">
                <a:latin typeface="Calibri" pitchFamily="34" charset="0"/>
              </a:rPr>
              <a:t>.; MBP/APPC em UAN.</a:t>
            </a:r>
          </a:p>
        </p:txBody>
      </p:sp>
      <p:sp>
        <p:nvSpPr>
          <p:cNvPr id="2065" name="CaixaDeTexto 16"/>
          <p:cNvSpPr txBox="1">
            <a:spLocks noChangeArrowheads="1"/>
          </p:cNvSpPr>
          <p:nvPr/>
        </p:nvSpPr>
        <p:spPr bwMode="auto">
          <a:xfrm>
            <a:off x="4167189" y="4216401"/>
            <a:ext cx="12144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900">
                <a:latin typeface="Calibri" pitchFamily="34" charset="0"/>
              </a:rPr>
              <a:t>DTA; micro. de alim.; Prevenção das DTA e ferramentas de qualidade; Legislação sanitária.</a:t>
            </a:r>
          </a:p>
        </p:txBody>
      </p:sp>
      <p:sp>
        <p:nvSpPr>
          <p:cNvPr id="2066" name="CaixaDeTexto 17"/>
          <p:cNvSpPr txBox="1">
            <a:spLocks noChangeArrowheads="1"/>
          </p:cNvSpPr>
          <p:nvPr/>
        </p:nvSpPr>
        <p:spPr bwMode="auto">
          <a:xfrm>
            <a:off x="2809876" y="4117975"/>
            <a:ext cx="1357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700">
                <a:latin typeface="Calibri" pitchFamily="34" charset="0"/>
              </a:rPr>
              <a:t>Alim. e nutrição; Comp.alim.; Água e tipos de água; Macronutrientes; Bioq. pós colheita; Enzimas;  Alim. para fins esp., enriq., com alegação de prop. func.; Adit.; Análise sens.; Fund. de biotec.; Qual. Alim..</a:t>
            </a:r>
          </a:p>
        </p:txBody>
      </p:sp>
      <p:sp>
        <p:nvSpPr>
          <p:cNvPr id="2067" name="CaixaDeTexto 18"/>
          <p:cNvSpPr txBox="1">
            <a:spLocks noChangeArrowheads="1"/>
          </p:cNvSpPr>
          <p:nvPr/>
        </p:nvSpPr>
        <p:spPr bwMode="auto">
          <a:xfrm>
            <a:off x="6667501" y="5099051"/>
            <a:ext cx="1357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800">
                <a:latin typeface="Calibri" pitchFamily="34" charset="0"/>
              </a:rPr>
              <a:t>Noçoes de planej. de card.; grupos de alimentos: cereais, leguminosas, hortaliças, frutas, óleos e gorduras, açucares, agentes de crescimento.</a:t>
            </a:r>
          </a:p>
        </p:txBody>
      </p:sp>
      <p:sp>
        <p:nvSpPr>
          <p:cNvPr id="2068" name="CaixaDeTexto 19"/>
          <p:cNvSpPr txBox="1">
            <a:spLocks noChangeArrowheads="1"/>
          </p:cNvSpPr>
          <p:nvPr/>
        </p:nvSpPr>
        <p:spPr bwMode="auto">
          <a:xfrm>
            <a:off x="9310688" y="6215063"/>
            <a:ext cx="138852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100" dirty="0">
                <a:latin typeface="Calibri" pitchFamily="34" charset="0"/>
              </a:rPr>
              <a:t>Vivência do aluno </a:t>
            </a:r>
          </a:p>
          <a:p>
            <a:r>
              <a:rPr lang="pt-BR" altLang="pt-BR" sz="1100" dirty="0">
                <a:latin typeface="Calibri" pitchFamily="34" charset="0"/>
              </a:rPr>
              <a:t>na prática hospitalar </a:t>
            </a:r>
          </a:p>
          <a:p>
            <a:r>
              <a:rPr lang="pt-BR" altLang="pt-BR" sz="1100" dirty="0">
                <a:latin typeface="Calibri" pitchFamily="34" charset="0"/>
              </a:rPr>
              <a:t>e ambulatorial</a:t>
            </a:r>
          </a:p>
        </p:txBody>
      </p:sp>
      <p:sp>
        <p:nvSpPr>
          <p:cNvPr id="2069" name="CaixaDeTexto 20"/>
          <p:cNvSpPr txBox="1">
            <a:spLocks noChangeArrowheads="1"/>
          </p:cNvSpPr>
          <p:nvPr/>
        </p:nvSpPr>
        <p:spPr bwMode="auto">
          <a:xfrm>
            <a:off x="8024813" y="6143625"/>
            <a:ext cx="123944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100" dirty="0">
                <a:latin typeface="Calibri" pitchFamily="34" charset="0"/>
              </a:rPr>
              <a:t>Dietoterapia nas </a:t>
            </a:r>
          </a:p>
          <a:p>
            <a:r>
              <a:rPr lang="pt-BR" altLang="pt-BR" sz="1100" dirty="0">
                <a:latin typeface="Calibri" pitchFamily="34" charset="0"/>
              </a:rPr>
              <a:t>Doenças crônicas, </a:t>
            </a:r>
          </a:p>
          <a:p>
            <a:r>
              <a:rPr lang="pt-BR" altLang="pt-BR" sz="1100" dirty="0">
                <a:latin typeface="Calibri" pitchFamily="34" charset="0"/>
              </a:rPr>
              <a:t>críticas e pediatria</a:t>
            </a:r>
          </a:p>
        </p:txBody>
      </p:sp>
      <p:sp>
        <p:nvSpPr>
          <p:cNvPr id="2070" name="CaixaDeTexto 21"/>
          <p:cNvSpPr txBox="1">
            <a:spLocks noChangeArrowheads="1"/>
          </p:cNvSpPr>
          <p:nvPr/>
        </p:nvSpPr>
        <p:spPr bwMode="auto">
          <a:xfrm>
            <a:off x="6738938" y="6143625"/>
            <a:ext cx="130676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100" dirty="0">
                <a:latin typeface="Calibri" pitchFamily="34" charset="0"/>
              </a:rPr>
              <a:t>Atenção dietética</a:t>
            </a:r>
          </a:p>
          <a:p>
            <a:r>
              <a:rPr lang="pt-BR" altLang="pt-BR" sz="1100" dirty="0">
                <a:latin typeface="Calibri" pitchFamily="34" charset="0"/>
              </a:rPr>
              <a:t>Terapia nutricional</a:t>
            </a:r>
          </a:p>
          <a:p>
            <a:r>
              <a:rPr lang="pt-BR" altLang="pt-BR" sz="1100" dirty="0">
                <a:latin typeface="Calibri" pitchFamily="34" charset="0"/>
              </a:rPr>
              <a:t>Dietoterapia do TGI</a:t>
            </a:r>
          </a:p>
        </p:txBody>
      </p:sp>
      <p:sp>
        <p:nvSpPr>
          <p:cNvPr id="2071" name="CaixaDeTexto 22"/>
          <p:cNvSpPr txBox="1">
            <a:spLocks noChangeArrowheads="1"/>
          </p:cNvSpPr>
          <p:nvPr/>
        </p:nvSpPr>
        <p:spPr bwMode="auto">
          <a:xfrm>
            <a:off x="4167189" y="5099051"/>
            <a:ext cx="1214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800" dirty="0">
                <a:latin typeface="Calibri" pitchFamily="34" charset="0"/>
              </a:rPr>
              <a:t>Ind. Cul.; </a:t>
            </a:r>
            <a:r>
              <a:rPr lang="pt-BR" altLang="pt-BR" sz="800" dirty="0" err="1">
                <a:latin typeface="Calibri" pitchFamily="34" charset="0"/>
              </a:rPr>
              <a:t>mét</a:t>
            </a:r>
            <a:r>
              <a:rPr lang="pt-BR" altLang="pt-BR" sz="800" dirty="0">
                <a:latin typeface="Calibri" pitchFamily="34" charset="0"/>
              </a:rPr>
              <a:t>. de cocção ; noções de planej. de card.; grupos de alimentos: leites, ovos, carnes bovinas , aves e pescados.</a:t>
            </a:r>
          </a:p>
        </p:txBody>
      </p:sp>
      <p:sp>
        <p:nvSpPr>
          <p:cNvPr id="2072" name="CaixaDeTexto 23"/>
          <p:cNvSpPr txBox="1">
            <a:spLocks noChangeArrowheads="1"/>
          </p:cNvSpPr>
          <p:nvPr/>
        </p:nvSpPr>
        <p:spPr bwMode="auto">
          <a:xfrm>
            <a:off x="2881314" y="6143625"/>
            <a:ext cx="164981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100" dirty="0">
                <a:latin typeface="Calibri" pitchFamily="34" charset="0"/>
              </a:rPr>
              <a:t>Cultura alimentar</a:t>
            </a:r>
          </a:p>
          <a:p>
            <a:r>
              <a:rPr lang="pt-BR" altLang="pt-BR" sz="1100" dirty="0">
                <a:latin typeface="Calibri" pitchFamily="34" charset="0"/>
              </a:rPr>
              <a:t>brasileira e campo de </a:t>
            </a:r>
          </a:p>
          <a:p>
            <a:r>
              <a:rPr lang="pt-BR" altLang="pt-BR" sz="1100" dirty="0">
                <a:latin typeface="Calibri" pitchFamily="34" charset="0"/>
              </a:rPr>
              <a:t>trabalho do nutricionista</a:t>
            </a:r>
          </a:p>
        </p:txBody>
      </p:sp>
      <p:cxnSp>
        <p:nvCxnSpPr>
          <p:cNvPr id="27" name="Conector de seta reta 26"/>
          <p:cNvCxnSpPr/>
          <p:nvPr/>
        </p:nvCxnSpPr>
        <p:spPr>
          <a:xfrm>
            <a:off x="3881439" y="4214814"/>
            <a:ext cx="428625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rot="16200000" flipH="1">
            <a:off x="3559970" y="4536282"/>
            <a:ext cx="928687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rot="5400000">
            <a:off x="5203032" y="4964907"/>
            <a:ext cx="214312" cy="142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flipV="1">
            <a:off x="5395914" y="5214939"/>
            <a:ext cx="1343025" cy="142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rot="5400000">
            <a:off x="7667626" y="5929313"/>
            <a:ext cx="285750" cy="142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/>
          <p:nvPr/>
        </p:nvCxnSpPr>
        <p:spPr>
          <a:xfrm rot="16200000" flipH="1">
            <a:off x="7846219" y="5893594"/>
            <a:ext cx="285750" cy="2143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/>
          <p:nvPr/>
        </p:nvCxnSpPr>
        <p:spPr>
          <a:xfrm>
            <a:off x="5453064" y="4000500"/>
            <a:ext cx="1285875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/>
          <p:cNvCxnSpPr/>
          <p:nvPr/>
        </p:nvCxnSpPr>
        <p:spPr>
          <a:xfrm flipV="1">
            <a:off x="5381626" y="4786314"/>
            <a:ext cx="1357313" cy="428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/>
          <p:nvPr/>
        </p:nvCxnSpPr>
        <p:spPr>
          <a:xfrm>
            <a:off x="7810501" y="4071939"/>
            <a:ext cx="428625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de seta reta 67"/>
          <p:cNvCxnSpPr/>
          <p:nvPr/>
        </p:nvCxnSpPr>
        <p:spPr>
          <a:xfrm>
            <a:off x="9024939" y="4071939"/>
            <a:ext cx="428625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/>
          <p:cNvCxnSpPr/>
          <p:nvPr/>
        </p:nvCxnSpPr>
        <p:spPr>
          <a:xfrm>
            <a:off x="7881939" y="5857876"/>
            <a:ext cx="1500187" cy="142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/>
          <p:cNvCxnSpPr/>
          <p:nvPr/>
        </p:nvCxnSpPr>
        <p:spPr>
          <a:xfrm rot="16200000" flipV="1">
            <a:off x="-11906" y="3036095"/>
            <a:ext cx="4786313" cy="1000125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de seta reta 72"/>
          <p:cNvCxnSpPr/>
          <p:nvPr/>
        </p:nvCxnSpPr>
        <p:spPr>
          <a:xfrm rot="5400000" flipH="1" flipV="1">
            <a:off x="2595563" y="5286376"/>
            <a:ext cx="1071563" cy="214312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 rot="10800000">
            <a:off x="2738439" y="1143000"/>
            <a:ext cx="4071937" cy="2857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rot="5400000" flipH="1" flipV="1">
            <a:off x="6453188" y="3643313"/>
            <a:ext cx="715963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rot="10800000">
            <a:off x="3738563" y="3286125"/>
            <a:ext cx="307181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/>
          <p:nvPr/>
        </p:nvCxnSpPr>
        <p:spPr>
          <a:xfrm rot="5400000" flipH="1" flipV="1">
            <a:off x="2593976" y="2071689"/>
            <a:ext cx="2430463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/>
          <p:cNvCxnSpPr/>
          <p:nvPr/>
        </p:nvCxnSpPr>
        <p:spPr>
          <a:xfrm>
            <a:off x="3810001" y="857250"/>
            <a:ext cx="428625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rot="5400000" flipH="1" flipV="1">
            <a:off x="5203032" y="2464595"/>
            <a:ext cx="30734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 rot="10800000">
            <a:off x="6310314" y="928689"/>
            <a:ext cx="428625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57"/>
          <p:cNvCxnSpPr/>
          <p:nvPr/>
        </p:nvCxnSpPr>
        <p:spPr>
          <a:xfrm>
            <a:off x="6738939" y="928689"/>
            <a:ext cx="428625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/>
          <p:cNvCxnSpPr/>
          <p:nvPr/>
        </p:nvCxnSpPr>
        <p:spPr>
          <a:xfrm>
            <a:off x="6738939" y="2071689"/>
            <a:ext cx="428625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de seta reta 62"/>
          <p:cNvCxnSpPr/>
          <p:nvPr/>
        </p:nvCxnSpPr>
        <p:spPr>
          <a:xfrm rot="10800000">
            <a:off x="6310314" y="2071689"/>
            <a:ext cx="428625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de seta reta 63"/>
          <p:cNvCxnSpPr/>
          <p:nvPr/>
        </p:nvCxnSpPr>
        <p:spPr>
          <a:xfrm rot="5400000" flipH="1" flipV="1">
            <a:off x="4272757" y="2678907"/>
            <a:ext cx="1216025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/>
          <p:cNvCxnSpPr/>
          <p:nvPr/>
        </p:nvCxnSpPr>
        <p:spPr>
          <a:xfrm rot="10800000">
            <a:off x="6310314" y="3000375"/>
            <a:ext cx="428625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>
            <a:off x="4773613" y="798513"/>
            <a:ext cx="2043112" cy="55308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>
            <a:off x="7810513" y="6767536"/>
            <a:ext cx="415925" cy="190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>
            <a:off x="9174164" y="6767536"/>
            <a:ext cx="415925" cy="190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/>
          <p:nvPr/>
        </p:nvCxnSpPr>
        <p:spPr>
          <a:xfrm>
            <a:off x="4613275" y="1741489"/>
            <a:ext cx="2203450" cy="44735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/>
          <p:nvPr/>
        </p:nvCxnSpPr>
        <p:spPr>
          <a:xfrm>
            <a:off x="8966201" y="2700339"/>
            <a:ext cx="830263" cy="32289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de seta reta 64"/>
          <p:cNvCxnSpPr/>
          <p:nvPr/>
        </p:nvCxnSpPr>
        <p:spPr>
          <a:xfrm flipH="1">
            <a:off x="6816725" y="869950"/>
            <a:ext cx="407988" cy="5130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/>
          <p:cNvSpPr txBox="1"/>
          <p:nvPr/>
        </p:nvSpPr>
        <p:spPr>
          <a:xfrm>
            <a:off x="1524000" y="357166"/>
            <a:ext cx="133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Fundamentos </a:t>
            </a:r>
            <a:r>
              <a:rPr lang="pt-BR" sz="800" dirty="0" err="1"/>
              <a:t>Bioq</a:t>
            </a:r>
            <a:r>
              <a:rPr lang="pt-BR" sz="800" dirty="0"/>
              <a:t> ,  </a:t>
            </a:r>
            <a:r>
              <a:rPr lang="pt-BR" sz="800" dirty="0" err="1"/>
              <a:t>fisiol</a:t>
            </a:r>
            <a:r>
              <a:rPr lang="pt-BR" sz="800" dirty="0"/>
              <a:t> d da Nutri e </a:t>
            </a:r>
            <a:r>
              <a:rPr lang="pt-BR" sz="800" dirty="0" err="1"/>
              <a:t>Alim</a:t>
            </a:r>
            <a:r>
              <a:rPr lang="pt-BR" sz="800" dirty="0"/>
              <a:t>. </a:t>
            </a:r>
            <a:r>
              <a:rPr lang="pt-BR" sz="800" dirty="0" err="1"/>
              <a:t>Caract</a:t>
            </a:r>
            <a:r>
              <a:rPr lang="pt-BR" sz="800" dirty="0"/>
              <a:t> da dieta e necessidade de nutrientes nos ciclos da vida e no </a:t>
            </a:r>
            <a:r>
              <a:rPr lang="pt-BR" sz="800" dirty="0" err="1"/>
              <a:t>exec</a:t>
            </a:r>
            <a:r>
              <a:rPr lang="pt-BR" sz="800" dirty="0"/>
              <a:t> </a:t>
            </a:r>
            <a:r>
              <a:rPr lang="pt-BR" sz="800" dirty="0" err="1"/>
              <a:t>fisico</a:t>
            </a:r>
            <a:endParaRPr lang="pt-BR" sz="800" dirty="0"/>
          </a:p>
        </p:txBody>
      </p:sp>
      <p:sp>
        <p:nvSpPr>
          <p:cNvPr id="72" name="CaixaDeTexto 71"/>
          <p:cNvSpPr txBox="1"/>
          <p:nvPr/>
        </p:nvSpPr>
        <p:spPr>
          <a:xfrm>
            <a:off x="4095736" y="357167"/>
            <a:ext cx="1187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err="1"/>
              <a:t>Bioq</a:t>
            </a:r>
            <a:r>
              <a:rPr lang="pt-BR" sz="800" dirty="0"/>
              <a:t> e </a:t>
            </a:r>
            <a:r>
              <a:rPr lang="pt-BR" sz="800" dirty="0" err="1"/>
              <a:t>Fisiol</a:t>
            </a:r>
            <a:r>
              <a:rPr lang="pt-BR" sz="800" dirty="0"/>
              <a:t> das vias </a:t>
            </a:r>
            <a:r>
              <a:rPr lang="pt-BR" sz="800" dirty="0" err="1"/>
              <a:t>metab</a:t>
            </a:r>
            <a:r>
              <a:rPr lang="pt-BR" sz="800" dirty="0"/>
              <a:t>. E regulação dos nutrientes. </a:t>
            </a:r>
            <a:r>
              <a:rPr lang="pt-BR" sz="800" dirty="0" err="1"/>
              <a:t>Necess</a:t>
            </a:r>
            <a:r>
              <a:rPr lang="pt-BR" sz="800" dirty="0"/>
              <a:t> e e referências nutricionais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5381620" y="500043"/>
            <a:ext cx="1187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Noções de cálculo de dieta nos ciclos da vida e na </a:t>
            </a:r>
            <a:r>
              <a:rPr lang="pt-BR" sz="800" dirty="0" err="1"/>
              <a:t>ativ</a:t>
            </a:r>
            <a:r>
              <a:rPr lang="pt-BR" sz="800" dirty="0"/>
              <a:t> </a:t>
            </a:r>
            <a:r>
              <a:rPr lang="pt-BR" sz="800" dirty="0" err="1"/>
              <a:t>fisica</a:t>
            </a:r>
            <a:r>
              <a:rPr lang="pt-BR" sz="800" dirty="0"/>
              <a:t> para </a:t>
            </a:r>
            <a:r>
              <a:rPr lang="pt-BR" sz="800" dirty="0" err="1"/>
              <a:t>indiv</a:t>
            </a:r>
            <a:r>
              <a:rPr lang="pt-BR" sz="800" dirty="0"/>
              <a:t> e grupos, 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6738942" y="285729"/>
            <a:ext cx="1187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Prescrição de dietas e de suplementos nos da vida e no </a:t>
            </a:r>
            <a:r>
              <a:rPr lang="pt-BR" sz="800" dirty="0" err="1"/>
              <a:t>exerciclos</a:t>
            </a:r>
            <a:r>
              <a:rPr lang="pt-BR" sz="800" dirty="0"/>
              <a:t> </a:t>
            </a:r>
            <a:r>
              <a:rPr lang="pt-BR" sz="800" dirty="0" err="1"/>
              <a:t>cfisico</a:t>
            </a:r>
            <a:r>
              <a:rPr lang="pt-BR" sz="800" dirty="0"/>
              <a:t> para indiv. </a:t>
            </a:r>
            <a:r>
              <a:rPr lang="pt-BR" sz="800" dirty="0" err="1"/>
              <a:t>Organiz</a:t>
            </a:r>
            <a:r>
              <a:rPr lang="pt-BR" sz="800" dirty="0"/>
              <a:t> de unidade de atendimento nutricional.</a:t>
            </a:r>
          </a:p>
        </p:txBody>
      </p:sp>
      <p:cxnSp>
        <p:nvCxnSpPr>
          <p:cNvPr id="76" name="Conector de seta reta 75"/>
          <p:cNvCxnSpPr/>
          <p:nvPr/>
        </p:nvCxnSpPr>
        <p:spPr>
          <a:xfrm>
            <a:off x="2855640" y="620688"/>
            <a:ext cx="1224136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77"/>
          <p:cNvCxnSpPr/>
          <p:nvPr/>
        </p:nvCxnSpPr>
        <p:spPr>
          <a:xfrm>
            <a:off x="5159896" y="692696"/>
            <a:ext cx="36004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de seta reta 80"/>
          <p:cNvCxnSpPr/>
          <p:nvPr/>
        </p:nvCxnSpPr>
        <p:spPr>
          <a:xfrm>
            <a:off x="6528048" y="692696"/>
            <a:ext cx="36004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de seta reta 81"/>
          <p:cNvCxnSpPr/>
          <p:nvPr/>
        </p:nvCxnSpPr>
        <p:spPr>
          <a:xfrm flipV="1">
            <a:off x="5231904" y="836712"/>
            <a:ext cx="1872208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de seta reta 83"/>
          <p:cNvCxnSpPr/>
          <p:nvPr/>
        </p:nvCxnSpPr>
        <p:spPr>
          <a:xfrm>
            <a:off x="4367808" y="1052736"/>
            <a:ext cx="432048" cy="72008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de seta reta 86"/>
          <p:cNvCxnSpPr/>
          <p:nvPr/>
        </p:nvCxnSpPr>
        <p:spPr>
          <a:xfrm flipV="1">
            <a:off x="5231904" y="980728"/>
            <a:ext cx="360040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de seta reta 91"/>
          <p:cNvCxnSpPr>
            <a:endCxn id="2055" idx="0"/>
          </p:cNvCxnSpPr>
          <p:nvPr/>
        </p:nvCxnSpPr>
        <p:spPr>
          <a:xfrm>
            <a:off x="7824189" y="980728"/>
            <a:ext cx="684090" cy="44802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de seta reta 94"/>
          <p:cNvCxnSpPr/>
          <p:nvPr/>
        </p:nvCxnSpPr>
        <p:spPr>
          <a:xfrm rot="5400000">
            <a:off x="4984721" y="3521337"/>
            <a:ext cx="4948032" cy="1083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de seta reta 96"/>
          <p:cNvCxnSpPr/>
          <p:nvPr/>
        </p:nvCxnSpPr>
        <p:spPr>
          <a:xfrm flipV="1">
            <a:off x="5015880" y="980728"/>
            <a:ext cx="1152128" cy="41764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de seta reta 98"/>
          <p:cNvCxnSpPr/>
          <p:nvPr/>
        </p:nvCxnSpPr>
        <p:spPr>
          <a:xfrm flipV="1">
            <a:off x="5015880" y="836712"/>
            <a:ext cx="1935832" cy="43288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de seta reta 100"/>
          <p:cNvCxnSpPr/>
          <p:nvPr/>
        </p:nvCxnSpPr>
        <p:spPr>
          <a:xfrm>
            <a:off x="6240017" y="980729"/>
            <a:ext cx="830263" cy="322897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de seta reta 76"/>
          <p:cNvCxnSpPr/>
          <p:nvPr/>
        </p:nvCxnSpPr>
        <p:spPr>
          <a:xfrm rot="16200000" flipH="1">
            <a:off x="7524760" y="3286124"/>
            <a:ext cx="4214842" cy="10715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de seta reta 79"/>
          <p:cNvCxnSpPr/>
          <p:nvPr/>
        </p:nvCxnSpPr>
        <p:spPr>
          <a:xfrm rot="16200000" flipH="1">
            <a:off x="4952992" y="3929066"/>
            <a:ext cx="3429024" cy="8572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de seta reta 85"/>
          <p:cNvCxnSpPr/>
          <p:nvPr/>
        </p:nvCxnSpPr>
        <p:spPr>
          <a:xfrm>
            <a:off x="5024430" y="1857364"/>
            <a:ext cx="7143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de seta reta 88"/>
          <p:cNvCxnSpPr/>
          <p:nvPr/>
        </p:nvCxnSpPr>
        <p:spPr>
          <a:xfrm>
            <a:off x="6453190" y="1928802"/>
            <a:ext cx="7143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de seta reta 89"/>
          <p:cNvCxnSpPr/>
          <p:nvPr/>
        </p:nvCxnSpPr>
        <p:spPr>
          <a:xfrm>
            <a:off x="7667636" y="2000240"/>
            <a:ext cx="7143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de seta reta 90"/>
          <p:cNvCxnSpPr/>
          <p:nvPr/>
        </p:nvCxnSpPr>
        <p:spPr>
          <a:xfrm>
            <a:off x="8953520" y="2000240"/>
            <a:ext cx="7143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de seta reta 95"/>
          <p:cNvCxnSpPr/>
          <p:nvPr/>
        </p:nvCxnSpPr>
        <p:spPr>
          <a:xfrm>
            <a:off x="4952992" y="1857364"/>
            <a:ext cx="3214710" cy="17859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de seta reta 97"/>
          <p:cNvCxnSpPr/>
          <p:nvPr/>
        </p:nvCxnSpPr>
        <p:spPr>
          <a:xfrm rot="16200000" flipH="1">
            <a:off x="7096132" y="2071678"/>
            <a:ext cx="1428760" cy="1143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de seta reta 101"/>
          <p:cNvCxnSpPr/>
          <p:nvPr/>
        </p:nvCxnSpPr>
        <p:spPr>
          <a:xfrm rot="5400000">
            <a:off x="5238744" y="3857628"/>
            <a:ext cx="4143404" cy="1428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de seta reta 103"/>
          <p:cNvCxnSpPr/>
          <p:nvPr/>
        </p:nvCxnSpPr>
        <p:spPr>
          <a:xfrm rot="16200000" flipH="1">
            <a:off x="8667768" y="3143248"/>
            <a:ext cx="1357322" cy="500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de seta reta 105"/>
          <p:cNvCxnSpPr/>
          <p:nvPr/>
        </p:nvCxnSpPr>
        <p:spPr>
          <a:xfrm rot="5400000" flipH="1" flipV="1">
            <a:off x="9167834" y="1928802"/>
            <a:ext cx="714380" cy="7143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de seta reta 108"/>
          <p:cNvCxnSpPr/>
          <p:nvPr/>
        </p:nvCxnSpPr>
        <p:spPr>
          <a:xfrm rot="5400000" flipH="1" flipV="1">
            <a:off x="8677292" y="2285992"/>
            <a:ext cx="1562112" cy="11525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de seta reta 110"/>
          <p:cNvCxnSpPr/>
          <p:nvPr/>
        </p:nvCxnSpPr>
        <p:spPr>
          <a:xfrm>
            <a:off x="6381752" y="2786058"/>
            <a:ext cx="3286148" cy="32147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de seta reta 113"/>
          <p:cNvCxnSpPr/>
          <p:nvPr/>
        </p:nvCxnSpPr>
        <p:spPr>
          <a:xfrm flipV="1">
            <a:off x="6524628" y="1785926"/>
            <a:ext cx="3214710" cy="928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de seta reta 116"/>
          <p:cNvCxnSpPr/>
          <p:nvPr/>
        </p:nvCxnSpPr>
        <p:spPr>
          <a:xfrm>
            <a:off x="6453190" y="2714620"/>
            <a:ext cx="3571900" cy="12144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de seta reta 119"/>
          <p:cNvCxnSpPr/>
          <p:nvPr/>
        </p:nvCxnSpPr>
        <p:spPr>
          <a:xfrm flipV="1">
            <a:off x="6453190" y="1928802"/>
            <a:ext cx="2214578" cy="8572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826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Currículo – conjunto de atividades</a:t>
            </a:r>
            <a:endParaRPr lang="pt-B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91914"/>
              </p:ext>
            </p:extLst>
          </p:nvPr>
        </p:nvGraphicFramePr>
        <p:xfrm>
          <a:off x="2933700" y="352697"/>
          <a:ext cx="9258300" cy="767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63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Autonomia docente e currículo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Atividades estruturadas em torno </a:t>
            </a:r>
            <a:r>
              <a:rPr lang="pt-BR" dirty="0" smtClean="0"/>
              <a:t>do PPC</a:t>
            </a:r>
          </a:p>
          <a:p>
            <a:r>
              <a:rPr lang="pt-BR" dirty="0" smtClean="0"/>
              <a:t>Ações </a:t>
            </a:r>
            <a:r>
              <a:rPr lang="pt-BR" dirty="0"/>
              <a:t>docentes  definidas a partir </a:t>
            </a:r>
            <a:r>
              <a:rPr lang="pt-BR" dirty="0" smtClean="0"/>
              <a:t>dos </a:t>
            </a:r>
            <a:r>
              <a:rPr lang="pt-BR" dirty="0"/>
              <a:t>objetivos </a:t>
            </a:r>
            <a:r>
              <a:rPr lang="pt-BR" dirty="0" smtClean="0"/>
              <a:t>do curso </a:t>
            </a:r>
          </a:p>
          <a:p>
            <a:r>
              <a:rPr lang="pt-BR" dirty="0" smtClean="0"/>
              <a:t>Perfil </a:t>
            </a:r>
            <a:r>
              <a:rPr lang="pt-BR" dirty="0"/>
              <a:t>como </a:t>
            </a:r>
            <a:r>
              <a:rPr lang="pt-BR" dirty="0" smtClean="0"/>
              <a:t>norteador</a:t>
            </a:r>
            <a:endParaRPr lang="pt-BR" dirty="0"/>
          </a:p>
          <a:p>
            <a:r>
              <a:rPr lang="pt-BR" dirty="0" smtClean="0"/>
              <a:t>Fazer </a:t>
            </a:r>
            <a:r>
              <a:rPr lang="pt-BR" dirty="0"/>
              <a:t>parte de um coletivo definindo </a:t>
            </a:r>
            <a:r>
              <a:rPr lang="pt-BR" dirty="0" smtClean="0"/>
              <a:t>etapas</a:t>
            </a:r>
            <a:r>
              <a:rPr lang="pt-BR" dirty="0"/>
              <a:t>/ desafios a serem sistematizados com os estudantes </a:t>
            </a:r>
          </a:p>
        </p:txBody>
      </p:sp>
    </p:spTree>
    <p:extLst>
      <p:ext uri="{BB962C8B-B14F-4D97-AF65-F5344CB8AC3E}">
        <p14:creationId xmlns:p14="http://schemas.microsoft.com/office/powerpoint/2010/main" val="6057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aparola.com.br/wp-content/uploads/2014/02/paulo-freire-ensino-educa%C3%A7%C3%A3o-frase.jpg"/>
          <p:cNvPicPr>
            <a:picLocks noChangeAspect="1" noChangeArrowheads="1"/>
          </p:cNvPicPr>
          <p:nvPr/>
        </p:nvPicPr>
        <p:blipFill>
          <a:blip r:embed="rId2"/>
          <a:srcRect l="901" t="-1861" r="59459"/>
          <a:stretch>
            <a:fillRect/>
          </a:stretch>
        </p:blipFill>
        <p:spPr bwMode="auto">
          <a:xfrm>
            <a:off x="746776" y="535431"/>
            <a:ext cx="3143272" cy="3910014"/>
          </a:xfrm>
          <a:prstGeom prst="rect">
            <a:avLst/>
          </a:prstGeom>
          <a:noFill/>
        </p:spPr>
      </p:pic>
      <p:pic>
        <p:nvPicPr>
          <p:cNvPr id="3" name="Picture 8" descr="http://www.diariodoprofessor.com/wp-content/uploads/2012/11/30955_489550837743388_770162781_n.jpg"/>
          <p:cNvPicPr>
            <a:picLocks noChangeAspect="1" noChangeArrowheads="1"/>
          </p:cNvPicPr>
          <p:nvPr/>
        </p:nvPicPr>
        <p:blipFill>
          <a:blip r:embed="rId3"/>
          <a:srcRect l="43331" t="1459"/>
          <a:stretch>
            <a:fillRect/>
          </a:stretch>
        </p:blipFill>
        <p:spPr bwMode="auto">
          <a:xfrm>
            <a:off x="5136011" y="1484527"/>
            <a:ext cx="504508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39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2738414" y="285729"/>
          <a:ext cx="5643602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Espaço Reservado para Conteúdo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908300" y="1107584"/>
          <a:ext cx="8862989" cy="5478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927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Nucleo Docente Estruturante (NDE)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202" y="2129061"/>
            <a:ext cx="8770571" cy="3651504"/>
          </a:xfrm>
        </p:spPr>
        <p:txBody>
          <a:bodyPr>
            <a:noAutofit/>
          </a:bodyPr>
          <a:lstStyle/>
          <a:p>
            <a:pPr lvl="0"/>
            <a:r>
              <a:rPr lang="pt-BR" sz="1400" dirty="0"/>
              <a:t>O que fizemos desde a constituição do NDE do Curso?</a:t>
            </a:r>
          </a:p>
          <a:p>
            <a:pPr lvl="0"/>
            <a:r>
              <a:rPr lang="pt-BR" sz="1400" dirty="0"/>
              <a:t>Sabemos, de fato, quais são nossas atribuições?</a:t>
            </a:r>
          </a:p>
          <a:p>
            <a:pPr lvl="0"/>
            <a:r>
              <a:rPr lang="pt-BR" sz="1400" dirty="0"/>
              <a:t>Construímos a identidade do NDE enquanto orientadores do PPC?</a:t>
            </a:r>
          </a:p>
          <a:p>
            <a:pPr lvl="0"/>
            <a:r>
              <a:rPr lang="pt-BR" sz="1400" dirty="0"/>
              <a:t>Apontamos ações acadêmicas para a implantação e consolidação do PPC?</a:t>
            </a:r>
          </a:p>
          <a:p>
            <a:pPr lvl="0"/>
            <a:r>
              <a:rPr lang="pt-BR" sz="1400" dirty="0"/>
              <a:t>Atualizamos o PPC consoante legislação vigente?</a:t>
            </a:r>
          </a:p>
          <a:p>
            <a:pPr lvl="0"/>
            <a:r>
              <a:rPr lang="pt-BR" sz="1400" dirty="0"/>
              <a:t>Contribuímos para a consolidação e construção do perfil do egresso do curso?</a:t>
            </a:r>
          </a:p>
          <a:p>
            <a:pPr lvl="0"/>
            <a:r>
              <a:rPr lang="pt-BR" sz="1400" dirty="0"/>
              <a:t>Zelamos pela integração curricular interdisciplinar entre as diferentes atividades do currículo?</a:t>
            </a:r>
          </a:p>
          <a:p>
            <a:pPr lvl="0"/>
            <a:r>
              <a:rPr lang="pt-BR" sz="1400" dirty="0"/>
              <a:t>Conduzimos os trabalhos de reestruturação curricular, para aprovação no Colegiado de Curso?</a:t>
            </a:r>
          </a:p>
          <a:p>
            <a:pPr lvl="0"/>
            <a:r>
              <a:rPr lang="pt-BR" sz="1400" dirty="0"/>
              <a:t>Zelamos pelo cumprimento das Diretrizes Curriculares Nacionais?</a:t>
            </a:r>
          </a:p>
          <a:p>
            <a:pPr lvl="0"/>
            <a:r>
              <a:rPr lang="pt-BR" sz="1400" dirty="0"/>
              <a:t>Indicamos formas de incentivo ao desenvolvimento de linhas de pesquisa e extensão, oriundas de necessidades da graduação, de exigências do mundo do trabalho?</a:t>
            </a:r>
          </a:p>
          <a:p>
            <a:pPr lvl="0"/>
            <a:r>
              <a:rPr lang="pt-BR" sz="1400" dirty="0"/>
              <a:t>Propusemos ações em consonância com as políticas públicas relativas à área de conhecimento do curso?</a:t>
            </a:r>
          </a:p>
          <a:p>
            <a:pPr lvl="0"/>
            <a:r>
              <a:rPr lang="pt-BR" sz="1400" dirty="0"/>
              <a:t>Projetamos ações para visibilidade do curso no contexto nacional e ações de internacionalização?</a:t>
            </a: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9924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Colegiado do Curso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Definir </a:t>
            </a:r>
            <a:r>
              <a:rPr lang="pt-BR" dirty="0" smtClean="0"/>
              <a:t>coletivamente </a:t>
            </a:r>
            <a:r>
              <a:rPr lang="pt-BR" dirty="0"/>
              <a:t>o </a:t>
            </a:r>
            <a:r>
              <a:rPr lang="pt-BR" dirty="0" smtClean="0"/>
              <a:t>perfil e a estrutura </a:t>
            </a:r>
            <a:r>
              <a:rPr lang="pt-BR" dirty="0"/>
              <a:t>do </a:t>
            </a:r>
            <a:r>
              <a:rPr lang="pt-BR" dirty="0" smtClean="0"/>
              <a:t>PPC</a:t>
            </a:r>
          </a:p>
          <a:p>
            <a:r>
              <a:rPr lang="pt-BR" dirty="0" smtClean="0"/>
              <a:t>Etapas </a:t>
            </a:r>
            <a:r>
              <a:rPr lang="pt-BR" dirty="0"/>
              <a:t>de avanços a partir do </a:t>
            </a:r>
            <a:r>
              <a:rPr lang="pt-BR" dirty="0" smtClean="0"/>
              <a:t>perfil do estudante  que ingressa no curso</a:t>
            </a:r>
          </a:p>
          <a:p>
            <a:r>
              <a:rPr lang="pt-BR" dirty="0" smtClean="0"/>
              <a:t>Ações que </a:t>
            </a:r>
            <a:r>
              <a:rPr lang="pt-BR" dirty="0"/>
              <a:t>efetivem / conteúdos </a:t>
            </a:r>
            <a:r>
              <a:rPr lang="pt-BR" dirty="0" smtClean="0"/>
              <a:t>/ </a:t>
            </a:r>
            <a:r>
              <a:rPr lang="pt-BR" dirty="0"/>
              <a:t>operações mentais </a:t>
            </a:r>
            <a:r>
              <a:rPr lang="pt-BR" dirty="0" smtClean="0"/>
              <a:t>necessárias</a:t>
            </a:r>
          </a:p>
          <a:p>
            <a:r>
              <a:rPr lang="pt-BR" dirty="0" smtClean="0"/>
              <a:t>Eixos </a:t>
            </a:r>
            <a:r>
              <a:rPr lang="pt-BR" dirty="0"/>
              <a:t>integradores nas diversas </a:t>
            </a:r>
            <a:r>
              <a:rPr lang="pt-BR" dirty="0" smtClean="0"/>
              <a:t>fases</a:t>
            </a:r>
          </a:p>
          <a:p>
            <a:r>
              <a:rPr lang="pt-BR" dirty="0" smtClean="0"/>
              <a:t>Grupos </a:t>
            </a:r>
            <a:r>
              <a:rPr lang="pt-BR" dirty="0"/>
              <a:t>de trabalho das diversas </a:t>
            </a:r>
            <a:r>
              <a:rPr lang="pt-BR" dirty="0" smtClean="0"/>
              <a:t>e coordenadores das mesmas</a:t>
            </a:r>
            <a:endParaRPr lang="pt-BR" dirty="0"/>
          </a:p>
          <a:p>
            <a:r>
              <a:rPr lang="pt-BR" dirty="0"/>
              <a:t> Áreas / conteúdos /operações mentais </a:t>
            </a:r>
            <a:r>
              <a:rPr lang="pt-BR" dirty="0" smtClean="0"/>
              <a:t>que dialoguem entre </a:t>
            </a:r>
            <a:r>
              <a:rPr lang="pt-BR" dirty="0"/>
              <a:t>si e </a:t>
            </a:r>
            <a:r>
              <a:rPr lang="pt-BR" dirty="0" smtClean="0"/>
              <a:t>desenvolvam trabalhos  conjuntos</a:t>
            </a:r>
          </a:p>
          <a:p>
            <a:r>
              <a:rPr lang="pt-BR" dirty="0" smtClean="0"/>
              <a:t>Formas </a:t>
            </a:r>
            <a:r>
              <a:rPr lang="pt-BR" dirty="0"/>
              <a:t>de acompanhamento </a:t>
            </a:r>
            <a:r>
              <a:rPr lang="pt-BR" dirty="0" smtClean="0"/>
              <a:t>do processo </a:t>
            </a:r>
            <a:r>
              <a:rPr lang="pt-BR" dirty="0"/>
              <a:t>e dos </a:t>
            </a:r>
            <a:r>
              <a:rPr lang="pt-BR" dirty="0" smtClean="0"/>
              <a:t>produtos</a:t>
            </a:r>
          </a:p>
          <a:p>
            <a:r>
              <a:rPr lang="pt-BR" dirty="0" smtClean="0"/>
              <a:t>Momentos </a:t>
            </a:r>
            <a:r>
              <a:rPr lang="pt-BR" dirty="0"/>
              <a:t>de discussão </a:t>
            </a:r>
            <a:r>
              <a:rPr lang="pt-BR" dirty="0" smtClean="0"/>
              <a:t>e </a:t>
            </a:r>
            <a:r>
              <a:rPr lang="pt-BR" dirty="0"/>
              <a:t>preparação das </a:t>
            </a:r>
            <a:r>
              <a:rPr lang="pt-BR" dirty="0" smtClean="0"/>
              <a:t>ações</a:t>
            </a:r>
          </a:p>
          <a:p>
            <a:r>
              <a:rPr lang="pt-BR" dirty="0" smtClean="0"/>
              <a:t>Registros </a:t>
            </a:r>
            <a:r>
              <a:rPr lang="pt-BR" dirty="0"/>
              <a:t>/ documentação.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337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Corpo Docente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Adesão</a:t>
            </a:r>
            <a:r>
              <a:rPr lang="pt-BR" dirty="0"/>
              <a:t>, </a:t>
            </a:r>
            <a:r>
              <a:rPr lang="pt-BR" dirty="0" smtClean="0"/>
              <a:t>participação e </a:t>
            </a:r>
            <a:r>
              <a:rPr lang="pt-BR" dirty="0"/>
              <a:t>ação colaborativa. </a:t>
            </a:r>
            <a:endParaRPr lang="pt-BR" dirty="0" smtClean="0"/>
          </a:p>
          <a:p>
            <a:r>
              <a:rPr lang="pt-BR" dirty="0" smtClean="0"/>
              <a:t>Ampliação </a:t>
            </a:r>
            <a:r>
              <a:rPr lang="pt-BR" dirty="0"/>
              <a:t>da inteligência emocional e do trabalho em </a:t>
            </a:r>
            <a:r>
              <a:rPr lang="pt-BR" dirty="0" smtClean="0"/>
              <a:t>grupo</a:t>
            </a:r>
            <a:r>
              <a:rPr lang="pt-BR" dirty="0"/>
              <a:t>, com domínio de técnicas e ações a eles </a:t>
            </a:r>
            <a:r>
              <a:rPr lang="pt-BR" dirty="0" smtClean="0"/>
              <a:t>referentes.</a:t>
            </a:r>
          </a:p>
          <a:p>
            <a:r>
              <a:rPr lang="pt-BR" dirty="0" smtClean="0"/>
              <a:t>Integração entre </a:t>
            </a:r>
            <a:r>
              <a:rPr lang="pt-BR" dirty="0"/>
              <a:t>docentes, departamentos e </a:t>
            </a:r>
            <a:r>
              <a:rPr lang="pt-BR" dirty="0" smtClean="0"/>
              <a:t>comissões</a:t>
            </a:r>
          </a:p>
          <a:p>
            <a:r>
              <a:rPr lang="pt-BR" dirty="0" smtClean="0"/>
              <a:t>Permanente </a:t>
            </a:r>
            <a:r>
              <a:rPr lang="pt-BR" dirty="0"/>
              <a:t>formação pedagógica </a:t>
            </a:r>
            <a:r>
              <a:rPr lang="pt-BR" dirty="0" smtClean="0"/>
              <a:t>de </a:t>
            </a:r>
            <a:r>
              <a:rPr lang="pt-BR" dirty="0"/>
              <a:t>nível técnico e </a:t>
            </a:r>
            <a:r>
              <a:rPr lang="pt-BR" dirty="0" smtClean="0"/>
              <a:t>cientifico</a:t>
            </a:r>
          </a:p>
          <a:p>
            <a:r>
              <a:rPr lang="pt-BR" dirty="0" smtClean="0"/>
              <a:t>Distribuição </a:t>
            </a:r>
            <a:r>
              <a:rPr lang="pt-BR" dirty="0"/>
              <a:t>equitativa das funções do curso/ formas de </a:t>
            </a:r>
            <a:r>
              <a:rPr lang="pt-BR" dirty="0" smtClean="0"/>
              <a:t>acompanhamento</a:t>
            </a:r>
            <a:r>
              <a:rPr lang="pt-BR" dirty="0"/>
              <a:t>/ gestão colegiada/ </a:t>
            </a:r>
            <a:r>
              <a:rPr lang="pt-BR" dirty="0" smtClean="0"/>
              <a:t>compromisso</a:t>
            </a:r>
          </a:p>
          <a:p>
            <a:r>
              <a:rPr lang="pt-BR" dirty="0" smtClean="0"/>
              <a:t>Conhecimento </a:t>
            </a:r>
            <a:r>
              <a:rPr lang="pt-BR" dirty="0"/>
              <a:t>e aplicação das Diretrizes curriculares </a:t>
            </a:r>
            <a:r>
              <a:rPr lang="pt-BR" dirty="0" smtClean="0"/>
              <a:t>Nacionais e </a:t>
            </a:r>
            <a:r>
              <a:rPr lang="pt-BR" dirty="0"/>
              <a:t>normas </a:t>
            </a:r>
            <a:r>
              <a:rPr lang="pt-BR" dirty="0" smtClean="0"/>
              <a:t>regimentais</a:t>
            </a:r>
          </a:p>
          <a:p>
            <a:r>
              <a:rPr lang="pt-BR" dirty="0" smtClean="0"/>
              <a:t>Profissionalização </a:t>
            </a:r>
            <a:r>
              <a:rPr lang="pt-BR" dirty="0"/>
              <a:t>nos diferentes papeis, em cenários </a:t>
            </a:r>
            <a:r>
              <a:rPr lang="pt-BR" dirty="0" smtClean="0"/>
              <a:t>específicos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15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 Curricular Integrativa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Valoriza </a:t>
            </a:r>
            <a:r>
              <a:rPr lang="pt-BR" dirty="0"/>
              <a:t>interesses, conhecimentos </a:t>
            </a:r>
            <a:r>
              <a:rPr lang="pt-BR" dirty="0" smtClean="0"/>
              <a:t>e </a:t>
            </a:r>
            <a:r>
              <a:rPr lang="pt-BR" dirty="0"/>
              <a:t>experiências dos alunos. </a:t>
            </a:r>
            <a:endParaRPr lang="pt-BR" dirty="0" smtClean="0"/>
          </a:p>
          <a:p>
            <a:r>
              <a:rPr lang="pt-BR" dirty="0" smtClean="0"/>
              <a:t>Disciplinas</a:t>
            </a:r>
            <a:r>
              <a:rPr lang="pt-BR" dirty="0"/>
              <a:t>: organizadas em áreas, associadas </a:t>
            </a:r>
            <a:r>
              <a:rPr lang="pt-BR" dirty="0" smtClean="0"/>
              <a:t>em </a:t>
            </a:r>
            <a:r>
              <a:rPr lang="pt-BR" dirty="0"/>
              <a:t>módulos, dialogando entre si e relacionadas </a:t>
            </a:r>
            <a:r>
              <a:rPr lang="pt-BR" dirty="0" smtClean="0"/>
              <a:t>às </a:t>
            </a:r>
            <a:r>
              <a:rPr lang="pt-BR" dirty="0"/>
              <a:t>questões da realidade social. </a:t>
            </a:r>
            <a:endParaRPr lang="pt-BR" dirty="0" smtClean="0"/>
          </a:p>
          <a:p>
            <a:r>
              <a:rPr lang="pt-BR" dirty="0" smtClean="0"/>
              <a:t>Valoriza </a:t>
            </a:r>
            <a:r>
              <a:rPr lang="pt-BR" dirty="0"/>
              <a:t>capacidades dos estudantes </a:t>
            </a:r>
            <a:r>
              <a:rPr lang="pt-BR" dirty="0" smtClean="0"/>
              <a:t>facilitando </a:t>
            </a:r>
            <a:r>
              <a:rPr lang="pt-BR" dirty="0"/>
              <a:t>aprendizagens. </a:t>
            </a:r>
            <a:endParaRPr lang="pt-BR" dirty="0" smtClean="0"/>
          </a:p>
          <a:p>
            <a:r>
              <a:rPr lang="pt-BR" dirty="0" smtClean="0"/>
              <a:t>Analisa </a:t>
            </a:r>
            <a:r>
              <a:rPr lang="pt-BR" dirty="0"/>
              <a:t>problemas e busca soluções. </a:t>
            </a:r>
            <a:endParaRPr lang="pt-BR" dirty="0" smtClean="0"/>
          </a:p>
          <a:p>
            <a:r>
              <a:rPr lang="pt-BR" dirty="0" smtClean="0"/>
              <a:t>Estimula </a:t>
            </a:r>
            <a:r>
              <a:rPr lang="pt-BR" dirty="0"/>
              <a:t>crítica, curiosidade e flexibilidade </a:t>
            </a:r>
            <a:r>
              <a:rPr lang="pt-BR" dirty="0" smtClean="0"/>
              <a:t>mental </a:t>
            </a:r>
            <a:r>
              <a:rPr lang="pt-BR" dirty="0"/>
              <a:t>para novas formas de resolver. </a:t>
            </a:r>
            <a:endParaRPr lang="pt-BR" dirty="0" smtClean="0"/>
          </a:p>
          <a:p>
            <a:r>
              <a:rPr lang="pt-BR" dirty="0" smtClean="0"/>
              <a:t>Trabalha </a:t>
            </a:r>
            <a:r>
              <a:rPr lang="pt-BR" dirty="0"/>
              <a:t>com conteúdos culturais </a:t>
            </a:r>
            <a:r>
              <a:rPr lang="pt-BR" dirty="0" smtClean="0"/>
              <a:t>relevantes, </a:t>
            </a:r>
            <a:r>
              <a:rPr lang="pt-BR" dirty="0"/>
              <a:t>definindo elementos essenciais : princípios, </a:t>
            </a:r>
            <a:r>
              <a:rPr lang="pt-BR" dirty="0" smtClean="0"/>
              <a:t>leis</a:t>
            </a:r>
            <a:r>
              <a:rPr lang="pt-BR" dirty="0"/>
              <a:t>, nexos e relações </a:t>
            </a:r>
            <a:r>
              <a:rPr lang="pt-BR" dirty="0" smtClean="0"/>
              <a:t>determinantes.</a:t>
            </a:r>
          </a:p>
          <a:p>
            <a:r>
              <a:rPr lang="pt-BR" dirty="0" smtClean="0"/>
              <a:t>Atende </a:t>
            </a:r>
            <a:r>
              <a:rPr lang="pt-BR" dirty="0"/>
              <a:t>diretamente </a:t>
            </a:r>
            <a:r>
              <a:rPr lang="pt-BR" dirty="0" smtClean="0"/>
              <a:t>os problemas </a:t>
            </a:r>
            <a:r>
              <a:rPr lang="pt-BR" dirty="0"/>
              <a:t>da realidade,facilitando </a:t>
            </a:r>
            <a:r>
              <a:rPr lang="pt-BR" dirty="0" smtClean="0"/>
              <a:t>mobilidade e </a:t>
            </a:r>
            <a:r>
              <a:rPr lang="pt-BR" dirty="0"/>
              <a:t>integração entre as áreas no campo de </a:t>
            </a:r>
            <a:r>
              <a:rPr lang="pt-BR" dirty="0" smtClean="0"/>
              <a:t>trabalho.</a:t>
            </a:r>
          </a:p>
          <a:p>
            <a:r>
              <a:rPr lang="pt-BR" dirty="0" smtClean="0"/>
              <a:t>Desafia </a:t>
            </a:r>
            <a:r>
              <a:rPr lang="pt-BR" dirty="0"/>
              <a:t>a organização tradicional </a:t>
            </a:r>
            <a:r>
              <a:rPr lang="pt-BR" dirty="0" smtClean="0"/>
              <a:t>institucional.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64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Início de tudo.</a:t>
            </a:r>
            <a:br>
              <a:rPr lang="pt-BR" dirty="0" smtClean="0"/>
            </a:br>
            <a:r>
              <a:rPr lang="pt-BR" dirty="0" smtClean="0"/>
              <a:t>O que o estudante sabe...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Formação </a:t>
            </a:r>
            <a:r>
              <a:rPr lang="pt-BR" dirty="0"/>
              <a:t>no ensino fundamental e </a:t>
            </a:r>
            <a:r>
              <a:rPr lang="pt-BR" dirty="0" smtClean="0"/>
              <a:t>médio/ grandes dificuldades </a:t>
            </a:r>
          </a:p>
          <a:p>
            <a:r>
              <a:rPr lang="pt-BR" dirty="0" smtClean="0"/>
              <a:t>Levantamento </a:t>
            </a:r>
            <a:r>
              <a:rPr lang="pt-BR" dirty="0"/>
              <a:t>de </a:t>
            </a:r>
            <a:r>
              <a:rPr lang="pt-BR" dirty="0" smtClean="0"/>
              <a:t>prioridades: </a:t>
            </a:r>
            <a:r>
              <a:rPr lang="pt-BR" dirty="0"/>
              <a:t>diagnóstico inicial como referência </a:t>
            </a:r>
            <a:r>
              <a:rPr lang="pt-BR" dirty="0" smtClean="0"/>
              <a:t>do </a:t>
            </a:r>
            <a:r>
              <a:rPr lang="pt-BR" dirty="0"/>
              <a:t>ponto de partida do projeto do curso. </a:t>
            </a:r>
            <a:endParaRPr lang="pt-BR" dirty="0" smtClean="0"/>
          </a:p>
          <a:p>
            <a:r>
              <a:rPr lang="pt-BR" dirty="0" smtClean="0"/>
              <a:t>Definir </a:t>
            </a:r>
            <a:r>
              <a:rPr lang="pt-BR" dirty="0"/>
              <a:t>programas de aprendizagem e </a:t>
            </a:r>
            <a:r>
              <a:rPr lang="pt-BR" dirty="0" smtClean="0"/>
              <a:t>assumi-los </a:t>
            </a:r>
            <a:r>
              <a:rPr lang="pt-BR" dirty="0"/>
              <a:t>los com os estudantes ( contrato didático). </a:t>
            </a:r>
            <a:endParaRPr lang="pt-BR" dirty="0" smtClean="0"/>
          </a:p>
          <a:p>
            <a:r>
              <a:rPr lang="pt-BR" dirty="0" smtClean="0"/>
              <a:t>Avaliar </a:t>
            </a:r>
            <a:r>
              <a:rPr lang="pt-BR" dirty="0"/>
              <a:t>os objetivos e processos definidos. </a:t>
            </a:r>
          </a:p>
        </p:txBody>
      </p:sp>
    </p:spTree>
    <p:extLst>
      <p:ext uri="{BB962C8B-B14F-4D97-AF65-F5344CB8AC3E}">
        <p14:creationId xmlns:p14="http://schemas.microsoft.com/office/powerpoint/2010/main" val="27897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 Curricular.</a:t>
            </a:r>
            <a:br>
              <a:rPr lang="pt-BR" dirty="0" smtClean="0"/>
            </a:br>
            <a:r>
              <a:rPr lang="pt-BR" dirty="0" smtClean="0"/>
              <a:t>Autonomia e criatividade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Compromisso com o país e a função </a:t>
            </a:r>
            <a:r>
              <a:rPr lang="pt-BR" dirty="0" smtClean="0"/>
              <a:t>social </a:t>
            </a:r>
            <a:r>
              <a:rPr lang="pt-BR" dirty="0"/>
              <a:t>da graduação/área. </a:t>
            </a:r>
            <a:endParaRPr lang="pt-BR" dirty="0" smtClean="0"/>
          </a:p>
          <a:p>
            <a:r>
              <a:rPr lang="pt-BR" dirty="0" smtClean="0"/>
              <a:t>Percurso do </a:t>
            </a:r>
            <a:r>
              <a:rPr lang="pt-BR" dirty="0"/>
              <a:t>curso/  </a:t>
            </a:r>
            <a:r>
              <a:rPr lang="pt-BR" dirty="0" smtClean="0"/>
              <a:t>conteúdos </a:t>
            </a:r>
            <a:r>
              <a:rPr lang="pt-BR" dirty="0"/>
              <a:t>cognitivos, procedimentais e </a:t>
            </a:r>
            <a:r>
              <a:rPr lang="pt-BR" dirty="0" smtClean="0"/>
              <a:t>atitudinais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Conceituar  </a:t>
            </a:r>
            <a:r>
              <a:rPr lang="pt-BR" dirty="0"/>
              <a:t>autonomia e </a:t>
            </a:r>
            <a:r>
              <a:rPr lang="pt-BR" dirty="0" smtClean="0"/>
              <a:t>criatividade para </a:t>
            </a:r>
            <a:r>
              <a:rPr lang="pt-BR" dirty="0"/>
              <a:t>possibilitar </a:t>
            </a:r>
            <a:r>
              <a:rPr lang="pt-BR" dirty="0" smtClean="0"/>
              <a:t>o acompanhamento</a:t>
            </a:r>
            <a:r>
              <a:rPr lang="pt-BR" dirty="0"/>
              <a:t>. </a:t>
            </a:r>
          </a:p>
          <a:p>
            <a:r>
              <a:rPr lang="pt-BR" dirty="0" smtClean="0"/>
              <a:t>Definir </a:t>
            </a:r>
            <a:r>
              <a:rPr lang="pt-BR" dirty="0"/>
              <a:t>eixos e módulos facilitadores. </a:t>
            </a:r>
          </a:p>
        </p:txBody>
      </p:sp>
    </p:spTree>
    <p:extLst>
      <p:ext uri="{BB962C8B-B14F-4D97-AF65-F5344CB8AC3E}">
        <p14:creationId xmlns:p14="http://schemas.microsoft.com/office/powerpoint/2010/main" val="19107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integrador.</a:t>
            </a:r>
            <a:br>
              <a:rPr lang="pt-BR" dirty="0" smtClean="0"/>
            </a:br>
            <a:r>
              <a:rPr lang="pt-BR" dirty="0" smtClean="0"/>
              <a:t>Articulando saberes...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Ação de </a:t>
            </a:r>
            <a:r>
              <a:rPr lang="pt-BR" dirty="0" smtClean="0"/>
              <a:t>coordenar</a:t>
            </a:r>
            <a:r>
              <a:rPr lang="pt-BR" dirty="0"/>
              <a:t>/ ordenar em </a:t>
            </a:r>
            <a:r>
              <a:rPr lang="pt-BR" dirty="0" smtClean="0"/>
              <a:t>conjunto:</a:t>
            </a:r>
          </a:p>
          <a:p>
            <a:pPr lvl="1"/>
            <a:r>
              <a:rPr lang="pt-BR" dirty="0" smtClean="0"/>
              <a:t>Objetivo </a:t>
            </a:r>
            <a:r>
              <a:rPr lang="pt-BR" dirty="0"/>
              <a:t>definido, claro, comum, integrativo. </a:t>
            </a:r>
            <a:endParaRPr lang="pt-BR" dirty="0" smtClean="0"/>
          </a:p>
          <a:p>
            <a:pPr lvl="1"/>
            <a:r>
              <a:rPr lang="pt-BR" dirty="0" smtClean="0"/>
              <a:t>Confiança </a:t>
            </a:r>
            <a:r>
              <a:rPr lang="pt-BR" dirty="0"/>
              <a:t>mutua e disponibilidade. </a:t>
            </a:r>
            <a:endParaRPr lang="pt-BR" dirty="0" smtClean="0"/>
          </a:p>
          <a:p>
            <a:pPr lvl="1"/>
            <a:r>
              <a:rPr lang="pt-BR" dirty="0" smtClean="0"/>
              <a:t>Ação </a:t>
            </a:r>
            <a:r>
              <a:rPr lang="pt-BR" dirty="0"/>
              <a:t>em </a:t>
            </a:r>
            <a:r>
              <a:rPr lang="pt-BR" dirty="0" smtClean="0"/>
              <a:t>parceria.</a:t>
            </a:r>
          </a:p>
          <a:p>
            <a:pPr lvl="1"/>
            <a:r>
              <a:rPr lang="pt-BR" dirty="0" smtClean="0"/>
              <a:t>Reordenações </a:t>
            </a:r>
            <a:r>
              <a:rPr lang="pt-BR" dirty="0"/>
              <a:t>sempre que necessário. </a:t>
            </a:r>
            <a:endParaRPr lang="pt-BR" dirty="0" smtClean="0"/>
          </a:p>
          <a:p>
            <a:pPr lvl="1"/>
            <a:r>
              <a:rPr lang="pt-BR" dirty="0" smtClean="0"/>
              <a:t>Vivências </a:t>
            </a:r>
            <a:r>
              <a:rPr lang="pt-BR" dirty="0"/>
              <a:t>continuas, em exercício deliberado. </a:t>
            </a:r>
            <a:endParaRPr lang="pt-BR" dirty="0" smtClean="0"/>
          </a:p>
          <a:p>
            <a:pPr lvl="1"/>
            <a:r>
              <a:rPr lang="pt-BR" dirty="0" smtClean="0"/>
              <a:t>Condições </a:t>
            </a:r>
            <a:r>
              <a:rPr lang="pt-BR" dirty="0"/>
              <a:t>concretas de trabalho/ </a:t>
            </a:r>
            <a:r>
              <a:rPr lang="pt-BR" dirty="0" smtClean="0"/>
              <a:t>departamentos</a:t>
            </a:r>
            <a:r>
              <a:rPr lang="pt-BR" dirty="0"/>
              <a:t>. </a:t>
            </a:r>
            <a:endParaRPr lang="pt-BR" dirty="0" smtClean="0"/>
          </a:p>
          <a:p>
            <a:pPr lvl="1"/>
            <a:r>
              <a:rPr lang="pt-BR" dirty="0" smtClean="0"/>
              <a:t>Desejo</a:t>
            </a:r>
            <a:r>
              <a:rPr lang="pt-BR" dirty="0"/>
              <a:t>, compromisso, abertura.   Flexibilidade mental. </a:t>
            </a:r>
          </a:p>
        </p:txBody>
      </p:sp>
    </p:spTree>
    <p:extLst>
      <p:ext uri="{BB962C8B-B14F-4D97-AF65-F5344CB8AC3E}">
        <p14:creationId xmlns:p14="http://schemas.microsoft.com/office/powerpoint/2010/main" val="34356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5015880" y="404664"/>
            <a:ext cx="1584176" cy="576064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CURRÍCULO</a:t>
            </a:r>
            <a:endParaRPr lang="pt-BR" sz="1100" dirty="0">
              <a:ea typeface="Calibri"/>
              <a:cs typeface="Times New Roman"/>
            </a:endParaRPr>
          </a:p>
        </p:txBody>
      </p:sp>
      <p:cxnSp>
        <p:nvCxnSpPr>
          <p:cNvPr id="3" name="Conector de seta reta 2"/>
          <p:cNvCxnSpPr/>
          <p:nvPr/>
        </p:nvCxnSpPr>
        <p:spPr>
          <a:xfrm flipH="1">
            <a:off x="3935760" y="935582"/>
            <a:ext cx="1080120" cy="2160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/>
          <p:cNvCxnSpPr/>
          <p:nvPr/>
        </p:nvCxnSpPr>
        <p:spPr>
          <a:xfrm>
            <a:off x="5837570" y="1050548"/>
            <a:ext cx="0" cy="317082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cxnSp>
        <p:nvCxnSpPr>
          <p:cNvPr id="5" name="Conector de seta reta 4"/>
          <p:cNvCxnSpPr/>
          <p:nvPr/>
        </p:nvCxnSpPr>
        <p:spPr>
          <a:xfrm>
            <a:off x="6672064" y="899151"/>
            <a:ext cx="1080120" cy="309939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sp>
        <p:nvSpPr>
          <p:cNvPr id="6" name="Retângulo 5"/>
          <p:cNvSpPr/>
          <p:nvPr/>
        </p:nvSpPr>
        <p:spPr>
          <a:xfrm>
            <a:off x="2361572" y="1339597"/>
            <a:ext cx="7488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INTEGRAR                                  DISCIPLINAS             INTERDISCIPLINARIDADE    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2791980" y="1678151"/>
            <a:ext cx="0" cy="342900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cxnSp>
        <p:nvCxnSpPr>
          <p:cNvPr id="8" name="Conector de seta reta 7"/>
          <p:cNvCxnSpPr/>
          <p:nvPr/>
        </p:nvCxnSpPr>
        <p:spPr>
          <a:xfrm>
            <a:off x="5807968" y="1678151"/>
            <a:ext cx="0" cy="342900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cxnSp>
        <p:nvCxnSpPr>
          <p:cNvPr id="9" name="Conector de seta reta 8"/>
          <p:cNvCxnSpPr/>
          <p:nvPr/>
        </p:nvCxnSpPr>
        <p:spPr>
          <a:xfrm>
            <a:off x="8480713" y="1671821"/>
            <a:ext cx="0" cy="342900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sp>
        <p:nvSpPr>
          <p:cNvPr id="11" name="CaixaDeTexto 10"/>
          <p:cNvSpPr txBox="1"/>
          <p:nvPr/>
        </p:nvSpPr>
        <p:spPr>
          <a:xfrm>
            <a:off x="4907868" y="2031990"/>
            <a:ext cx="208823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Conjuntos ordenados de conceitos, problemas, métodos e técnicas, que organizam nosso pensamento  possibilitando a análise e interação com a realidade “(SANTOMÉ, 1998, p.55).</a:t>
            </a:r>
          </a:p>
          <a:p>
            <a:pPr lvl="0"/>
            <a:endParaRPr lang="pt-BR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Elas não são corpos eternos e imutáveis, mas frutos de um determinado devenir histórico (Ibidem, p.59) </a:t>
            </a:r>
          </a:p>
          <a:p>
            <a:pPr lvl="0"/>
            <a:endParaRPr lang="pt-BR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299625" y="207103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Etimológica</a:t>
            </a: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2776591" y="2406352"/>
            <a:ext cx="0" cy="342900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sp>
        <p:nvSpPr>
          <p:cNvPr id="17" name="CaixaDeTexto 16"/>
          <p:cNvSpPr txBox="1"/>
          <p:nvPr/>
        </p:nvSpPr>
        <p:spPr>
          <a:xfrm>
            <a:off x="2135560" y="2749252"/>
            <a:ext cx="16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Tornar inteiro</a:t>
            </a:r>
          </a:p>
          <a:p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Completar inteirar</a:t>
            </a:r>
          </a:p>
        </p:txBody>
      </p:sp>
      <p:cxnSp>
        <p:nvCxnSpPr>
          <p:cNvPr id="18" name="Conector de seta reta 17"/>
          <p:cNvCxnSpPr/>
          <p:nvPr/>
        </p:nvCxnSpPr>
        <p:spPr>
          <a:xfrm>
            <a:off x="2797119" y="3303136"/>
            <a:ext cx="0" cy="342900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cxnSp>
        <p:nvCxnSpPr>
          <p:cNvPr id="19" name="Conector de seta reta 18"/>
          <p:cNvCxnSpPr/>
          <p:nvPr/>
        </p:nvCxnSpPr>
        <p:spPr>
          <a:xfrm>
            <a:off x="5817261" y="3976417"/>
            <a:ext cx="0" cy="342900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sp>
        <p:nvSpPr>
          <p:cNvPr id="20" name="CaixaDeTexto 19"/>
          <p:cNvSpPr txBox="1"/>
          <p:nvPr/>
        </p:nvSpPr>
        <p:spPr>
          <a:xfrm>
            <a:off x="2047597" y="3691761"/>
            <a:ext cx="16561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AMPLO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É estabelecer relações entre o lógico e o histórico.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Unidade no diverso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3" y="5157192"/>
            <a:ext cx="328613" cy="46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60" y="5565924"/>
            <a:ext cx="4878744" cy="15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41" y="5157192"/>
            <a:ext cx="328613" cy="46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1533988" y="5723008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INTEGRAÇÃO E INTERDISCIPLINARIDADE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São estratégias organizativas e metodológicas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Uma proposta que requer intencionalidade, trabalho coletivo, flexibilidade, coerência e adequação aos objetivos delineados e o perfil desejado.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Outros princípios.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7457970" y="2206703"/>
            <a:ext cx="274248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Busca unidade do saber, relacionando-as entre si ou uma unidade nas estruturas disciplinares. </a:t>
            </a:r>
          </a:p>
          <a:p>
            <a:pPr lvl="0"/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É um processo e uma filosofia de trabalho.</a:t>
            </a:r>
          </a:p>
          <a:p>
            <a:pPr lvl="0"/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Ação negociada e coordenada.</a:t>
            </a:r>
          </a:p>
          <a:p>
            <a:pPr lvl="0"/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Processo criativo, coletivo e diálogo constante.</a:t>
            </a:r>
          </a:p>
          <a:p>
            <a:pPr lvl="0"/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 haver interdisciplinaridade, é preciso que haja disciplina.</a:t>
            </a:r>
          </a:p>
        </p:txBody>
      </p:sp>
    </p:spTree>
    <p:extLst>
      <p:ext uri="{BB962C8B-B14F-4D97-AF65-F5344CB8AC3E}">
        <p14:creationId xmlns:p14="http://schemas.microsoft.com/office/powerpoint/2010/main" val="167290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50406" y="469655"/>
            <a:ext cx="799288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ALTERNATIVAS METODOLÓGICAS E A ORGANIZAÇÃO DO CURRÍCULO INTEGRADO</a:t>
            </a:r>
          </a:p>
          <a:p>
            <a:pPr lvl="0" algn="ctr"/>
            <a:endParaRPr lang="pt-BR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pt-BR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1- INTEGRAÇÃO CORRELACIONANDO DIVERSAS DISCIPLINAS</a:t>
            </a:r>
            <a:endParaRPr lang="pt-BR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/>
            <a:r>
              <a:rPr lang="pt-BR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diferentes disciplinas e suas características específicas; </a:t>
            </a:r>
          </a:p>
          <a:p>
            <a:pPr marL="269875"/>
            <a:r>
              <a:rPr lang="pt-BR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necessidade de coordenação–tarefa coletiva;</a:t>
            </a:r>
          </a:p>
          <a:p>
            <a:pPr marL="269875"/>
            <a:r>
              <a:rPr lang="pt-BR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integrar duas, três ou mais disciplinas.</a:t>
            </a:r>
          </a:p>
          <a:p>
            <a:pPr lvl="0"/>
            <a:endParaRPr lang="pt-BR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2- ORGANIZAÇÃO POR MEIO DE TEMAS, TÓPICOS OU IDEIAS</a:t>
            </a:r>
            <a:endParaRPr lang="pt-BR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9875"/>
            <a:r>
              <a:rPr lang="pt-BR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disciplinas subordinadas aos temas...</a:t>
            </a:r>
          </a:p>
          <a:p>
            <a:pPr indent="269875"/>
            <a:r>
              <a:rPr lang="pt-BR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organizadas em torno de unidades mais globais</a:t>
            </a:r>
          </a:p>
          <a:p>
            <a:pPr indent="269875"/>
            <a:r>
              <a:rPr lang="pt-BR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pt-BR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curso de Direito e temas norteadores.</a:t>
            </a:r>
          </a:p>
          <a:p>
            <a:pPr lvl="0"/>
            <a:endParaRPr lang="pt-BR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3- INTEGRAÇÃO EM TORNO DE UMA QUESTÃO DA VIDA PRÁTICA E DIÁRIA</a:t>
            </a:r>
            <a:endParaRPr lang="pt-BR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9875"/>
            <a:r>
              <a:rPr lang="pt-BR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problemas e questões sociais e relevantes</a:t>
            </a:r>
          </a:p>
          <a:p>
            <a:pPr indent="269875"/>
            <a:r>
              <a:rPr lang="pt-BR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temas transversais: violência, corrupção, moradia, drogas, etc.</a:t>
            </a:r>
          </a:p>
          <a:p>
            <a:pPr indent="269875"/>
            <a:r>
              <a:rPr lang="pt-BR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questões formativas do professor–educação e trabalho</a:t>
            </a:r>
          </a:p>
          <a:p>
            <a:pPr indent="269875"/>
            <a:r>
              <a:rPr lang="pt-BR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pt-BR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PPP da Pedagogia- </a:t>
            </a:r>
          </a:p>
          <a:p>
            <a:pPr indent="269875"/>
            <a:r>
              <a:rPr lang="pt-BR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PPP Educação Física- </a:t>
            </a:r>
          </a:p>
          <a:p>
            <a:endParaRPr lang="pt-BR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/>
            <a:r>
              <a:rPr lang="pt-BR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4- INTEGRAÇÃO A PARTIR DE TEMAS E PESQUISAS DECIDIDAS PELOS ESTUDANTES</a:t>
            </a:r>
            <a:endParaRPr lang="pt-BR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9875"/>
            <a:r>
              <a:rPr lang="pt-BR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Agrupa disciplinas que apresentam semelhanças em torno de aspectos metodológicos.</a:t>
            </a:r>
            <a:endParaRPr lang="pt-BR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9875"/>
            <a:r>
              <a:rPr lang="pt-BR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(SANTOMÉ, 1998).</a:t>
            </a:r>
            <a:endParaRPr lang="pt-BR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62462" y="44989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Por quê mudar?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89671" y="2181180"/>
            <a:ext cx="8497888" cy="4389437"/>
          </a:xfrm>
        </p:spPr>
        <p:txBody>
          <a:bodyPr rtlCol="0">
            <a:noAutofit/>
          </a:bodyPr>
          <a:lstStyle/>
          <a:p>
            <a:pPr marL="438912" indent="-320040" algn="just">
              <a:spcBef>
                <a:spcPts val="0"/>
              </a:spcBef>
              <a:buFont typeface="Wingdings 2"/>
              <a:buChar char=""/>
              <a:defRPr/>
            </a:pPr>
            <a:r>
              <a:rPr lang="pt-BR" sz="2200" dirty="0" smtClean="0">
                <a:latin typeface="+mn-lt"/>
                <a:cs typeface="Arial" pitchFamily="34" charset="0"/>
              </a:rPr>
              <a:t>a produção de conhecimento é extremamente veloz, tornando provisórias as verdades construídas no saber-fazer científico</a:t>
            </a:r>
          </a:p>
          <a:p>
            <a:pPr marL="438912" indent="-320040" algn="just">
              <a:spcBef>
                <a:spcPts val="0"/>
              </a:spcBef>
              <a:buFont typeface="Wingdings 2"/>
              <a:buChar char=""/>
              <a:defRPr/>
            </a:pPr>
            <a:endParaRPr lang="pt-BR" sz="2200" dirty="0" smtClean="0">
              <a:latin typeface="+mn-lt"/>
              <a:cs typeface="Arial" pitchFamily="34" charset="0"/>
            </a:endParaRPr>
          </a:p>
          <a:p>
            <a:pPr marL="438912" indent="-320040" algn="just">
              <a:spcBef>
                <a:spcPts val="0"/>
              </a:spcBef>
              <a:buFont typeface="Wingdings 2"/>
              <a:buChar char=""/>
              <a:defRPr/>
            </a:pPr>
            <a:r>
              <a:rPr lang="pt-BR" sz="2200" dirty="0" smtClean="0">
                <a:latin typeface="+mn-lt"/>
                <a:cs typeface="Arial" pitchFamily="34" charset="0"/>
              </a:rPr>
              <a:t>reflexão sobre a inserção do profissional docente no contexto atual</a:t>
            </a:r>
          </a:p>
          <a:p>
            <a:pPr marL="438912" indent="-320040" algn="just">
              <a:spcBef>
                <a:spcPts val="0"/>
              </a:spcBef>
              <a:buFont typeface="Wingdings 2"/>
              <a:buChar char=""/>
              <a:defRPr/>
            </a:pPr>
            <a:endParaRPr lang="pt-BR" sz="2200" dirty="0" smtClean="0">
              <a:latin typeface="+mn-lt"/>
              <a:cs typeface="Arial" pitchFamily="34" charset="0"/>
            </a:endParaRPr>
          </a:p>
          <a:p>
            <a:pPr marL="438912" indent="-320040" algn="just">
              <a:spcBef>
                <a:spcPts val="0"/>
              </a:spcBef>
              <a:buFont typeface="Wingdings 2"/>
              <a:buChar char=""/>
              <a:defRPr/>
            </a:pPr>
            <a:r>
              <a:rPr lang="pt-BR" sz="2200" dirty="0" smtClean="0">
                <a:latin typeface="+mn-lt"/>
                <a:cs typeface="Arial" pitchFamily="34" charset="0"/>
              </a:rPr>
              <a:t>a inequívoca influência dos meios de comunicação na construção do profissional</a:t>
            </a:r>
          </a:p>
          <a:p>
            <a:pPr marL="438912" indent="-320040" algn="just">
              <a:spcBef>
                <a:spcPts val="0"/>
              </a:spcBef>
              <a:buFont typeface="Wingdings 2"/>
              <a:buChar char=""/>
              <a:defRPr/>
            </a:pPr>
            <a:endParaRPr lang="pt-BR" sz="2200" dirty="0" smtClean="0">
              <a:latin typeface="+mn-lt"/>
              <a:cs typeface="Arial" pitchFamily="34" charset="0"/>
            </a:endParaRPr>
          </a:p>
          <a:p>
            <a:pPr marL="438912" indent="-320040" algn="just">
              <a:spcBef>
                <a:spcPts val="0"/>
              </a:spcBef>
              <a:buFont typeface="Wingdings 2"/>
              <a:buChar char=""/>
              <a:defRPr/>
            </a:pPr>
            <a:r>
              <a:rPr lang="pt-BR" sz="2200" dirty="0" smtClean="0">
                <a:latin typeface="+mn-lt"/>
                <a:cs typeface="Arial" pitchFamily="34" charset="0"/>
              </a:rPr>
              <a:t>necessária adoção de uma postura crítica sobre a inserção do sujeito no mundo </a:t>
            </a:r>
          </a:p>
          <a:p>
            <a:pPr marL="438912" indent="-320040" algn="just">
              <a:spcBef>
                <a:spcPts val="0"/>
              </a:spcBef>
              <a:buFont typeface="Wingdings 2"/>
              <a:buChar char=""/>
              <a:defRPr/>
            </a:pPr>
            <a:endParaRPr lang="pt-BR" sz="2200" dirty="0" smtClean="0">
              <a:latin typeface="+mn-lt"/>
              <a:cs typeface="Arial" pitchFamily="34" charset="0"/>
            </a:endParaRPr>
          </a:p>
          <a:p>
            <a:pPr marL="438912" indent="-320040" algn="just">
              <a:spcBef>
                <a:spcPts val="0"/>
              </a:spcBef>
              <a:buFont typeface="Wingdings 2"/>
              <a:buChar char=""/>
              <a:defRPr/>
            </a:pPr>
            <a:r>
              <a:rPr lang="pt-BR" sz="2200" dirty="0" smtClean="0">
                <a:latin typeface="+mn-lt"/>
                <a:cs typeface="Arial" pitchFamily="34" charset="0"/>
              </a:rPr>
              <a:t>mudança na formação e exigência de novos perfis profissionais</a:t>
            </a:r>
          </a:p>
          <a:p>
            <a:pPr marL="438912" indent="-320040" algn="just">
              <a:spcBef>
                <a:spcPts val="0"/>
              </a:spcBef>
              <a:buFont typeface="Wingdings 2"/>
              <a:buChar char=""/>
              <a:defRPr/>
            </a:pPr>
            <a:endParaRPr lang="pt-BR" sz="22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9124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OUTRAS FORMAS DE INTEGRAÇÃO</a:t>
            </a:r>
            <a:br>
              <a:rPr lang="pt-BR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399"/>
            <a:ext cx="8770571" cy="3923211"/>
          </a:xfrm>
        </p:spPr>
        <p:txBody>
          <a:bodyPr>
            <a:noAutofit/>
          </a:bodyPr>
          <a:lstStyle/>
          <a:p>
            <a:pPr lvl="0"/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1- Integração por meio de </a:t>
            </a:r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conceitos (enfatiza 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as dimensões com maior poder de </a:t>
            </a:r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abstração)</a:t>
            </a:r>
            <a:endParaRPr lang="pt-BR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2- Integração em torno de períodos históricos e/ou espaços </a:t>
            </a:r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geográficos (muito 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utilizado em História, Geografia, Sociologia, Antropologia</a:t>
            </a:r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...)</a:t>
            </a:r>
            <a:endParaRPr lang="pt-BR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Integração com base em instituições e grupos </a:t>
            </a:r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humanos (povos 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indígenas, grupos religiosos, moradores de rua</a:t>
            </a:r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...)</a:t>
            </a:r>
            <a:endParaRPr lang="pt-BR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Integração em torno de descobertas e invenções como legado </a:t>
            </a:r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cultural (telefonia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tecnologia e seus </a:t>
            </a:r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avanços)</a:t>
            </a:r>
            <a:endParaRPr lang="pt-BR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Integração mediante áreas do conhecimento com o foco na classificação do CNPq.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29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- Qual o melhor percurso de formação para o estudante?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84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0" y="1562101"/>
            <a:ext cx="6921499" cy="4013200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Se reconhecem com necessidade de formação pedagógica para ensinar? 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 smtClean="0"/>
              <a:t>Os </a:t>
            </a:r>
            <a:r>
              <a:rPr lang="pt-BR" sz="4000" dirty="0"/>
              <a:t>professores se reconhecem no processo de formação? </a:t>
            </a:r>
            <a:br>
              <a:rPr lang="pt-BR" sz="4000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09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294063" y="568325"/>
            <a:ext cx="8897937" cy="1560513"/>
          </a:xfrm>
        </p:spPr>
        <p:txBody>
          <a:bodyPr/>
          <a:lstStyle/>
          <a:p>
            <a:pPr algn="l"/>
            <a:r>
              <a:rPr lang="pt-BR" dirty="0" smtClean="0">
                <a:latin typeface="+mn-lt"/>
              </a:rPr>
              <a:t>Desafios</a:t>
            </a:r>
            <a:endParaRPr lang="pt-BR" dirty="0">
              <a:latin typeface="+mn-lt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36934175"/>
              </p:ext>
            </p:extLst>
          </p:nvPr>
        </p:nvGraphicFramePr>
        <p:xfrm>
          <a:off x="2049463" y="214313"/>
          <a:ext cx="10142537" cy="628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QUALIDADE EM EDUCAÇÃO </a:t>
            </a:r>
            <a:br>
              <a:rPr lang="pt-BR" dirty="0"/>
            </a:b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• </a:t>
            </a:r>
            <a:r>
              <a:rPr lang="pt-BR" dirty="0"/>
              <a:t>NÃO É QUESTÃO OPTATIVA. É OBRIGAÇÃO </a:t>
            </a:r>
          </a:p>
          <a:p>
            <a:pPr marL="0" indent="0">
              <a:buNone/>
            </a:pPr>
            <a:r>
              <a:rPr lang="pt-BR" dirty="0" smtClean="0"/>
              <a:t>• </a:t>
            </a:r>
            <a:r>
              <a:rPr lang="pt-BR" dirty="0"/>
              <a:t>É CONSTRUÇÃO SOCIAL E HISTÓRICA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• </a:t>
            </a:r>
            <a:r>
              <a:rPr lang="pt-BR" dirty="0"/>
              <a:t>CAMPO DE LUTA : FORÇAS DESIGUALMENTE DISTRIBUÍDAS </a:t>
            </a:r>
          </a:p>
          <a:p>
            <a:pPr marL="0" indent="0">
              <a:buNone/>
            </a:pPr>
            <a:r>
              <a:rPr lang="pt-BR" dirty="0" smtClean="0"/>
              <a:t>• </a:t>
            </a:r>
            <a:r>
              <a:rPr lang="pt-BR" dirty="0"/>
              <a:t>CONFLITO ENTRE FORMAR E INSTRUIR </a:t>
            </a:r>
          </a:p>
          <a:p>
            <a:pPr marL="0" indent="0">
              <a:buNone/>
            </a:pPr>
            <a:r>
              <a:rPr lang="pt-BR" dirty="0" smtClean="0"/>
              <a:t>• </a:t>
            </a:r>
            <a:r>
              <a:rPr lang="pt-BR" dirty="0"/>
              <a:t>IMPLICA TOMADA  DE POSIÇÃO </a:t>
            </a:r>
            <a:r>
              <a:rPr lang="pt-BR" dirty="0" smtClean="0"/>
              <a:t>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 algn="r">
              <a:buNone/>
            </a:pPr>
            <a:endParaRPr lang="pt-BR"/>
          </a:p>
          <a:p>
            <a:pPr marL="0" indent="0" algn="r">
              <a:buNone/>
            </a:pPr>
            <a:r>
              <a:rPr lang="pt-BR" dirty="0" smtClean="0"/>
              <a:t>Aula </a:t>
            </a:r>
            <a:r>
              <a:rPr lang="pt-BR" dirty="0"/>
              <a:t>Mara de Sordi, 2013 </a:t>
            </a:r>
          </a:p>
        </p:txBody>
      </p:sp>
    </p:spTree>
    <p:extLst>
      <p:ext uri="{BB962C8B-B14F-4D97-AF65-F5344CB8AC3E}">
        <p14:creationId xmlns:p14="http://schemas.microsoft.com/office/powerpoint/2010/main" val="1092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wikinoticia.com/images2/cdn.alt1040.com/files/2011/06/5da90_Messages-Ico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557338"/>
            <a:ext cx="36766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CaixaDeTexto 2"/>
          <p:cNvSpPr txBox="1">
            <a:spLocks noChangeArrowheads="1"/>
          </p:cNvSpPr>
          <p:nvPr/>
        </p:nvSpPr>
        <p:spPr bwMode="auto">
          <a:xfrm>
            <a:off x="4973638" y="3033713"/>
            <a:ext cx="24913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BR" sz="4000">
                <a:solidFill>
                  <a:srgbClr val="33571F"/>
                </a:solidFill>
              </a:rPr>
              <a:t>Dúvidas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16700" y="5905500"/>
            <a:ext cx="506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Profª Dra Claudia Maffini Griboski</a:t>
            </a:r>
          </a:p>
          <a:p>
            <a:pPr algn="r"/>
            <a:r>
              <a:rPr lang="pt-BR" dirty="0" smtClean="0"/>
              <a:t>Universidade de Brasília</a:t>
            </a:r>
          </a:p>
          <a:p>
            <a:pPr algn="r"/>
            <a:r>
              <a:rPr lang="pt-BR" dirty="0" smtClean="0"/>
              <a:t>cgriboski4@gmail.com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08084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Contexto: </a:t>
            </a:r>
            <a:r>
              <a:rPr lang="pt-BR" dirty="0"/>
              <a:t>o Ensino na </a:t>
            </a:r>
            <a:r>
              <a:rPr lang="pt-BR" dirty="0" smtClean="0"/>
              <a:t>Universidade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Exigências </a:t>
            </a:r>
            <a:r>
              <a:rPr lang="pt-BR" dirty="0"/>
              <a:t>legais/ situações reais. </a:t>
            </a:r>
          </a:p>
          <a:p>
            <a:r>
              <a:rPr lang="pt-BR" dirty="0" smtClean="0"/>
              <a:t>LDBEN no.9394/96 / PNE 2014-2024</a:t>
            </a:r>
            <a:endParaRPr lang="pt-BR" dirty="0"/>
          </a:p>
          <a:p>
            <a:r>
              <a:rPr lang="pt-BR" dirty="0" smtClean="0"/>
              <a:t>Diretrizes </a:t>
            </a:r>
            <a:r>
              <a:rPr lang="pt-BR" dirty="0"/>
              <a:t>curriculares atuais. </a:t>
            </a:r>
          </a:p>
          <a:p>
            <a:r>
              <a:rPr lang="pt-BR" dirty="0" smtClean="0"/>
              <a:t>Currículos </a:t>
            </a:r>
            <a:r>
              <a:rPr lang="pt-BR" dirty="0"/>
              <a:t>em grades/construção como matriz </a:t>
            </a:r>
            <a:r>
              <a:rPr lang="pt-BR" dirty="0" smtClean="0"/>
              <a:t>articulada.</a:t>
            </a:r>
            <a:endParaRPr lang="pt-BR" dirty="0"/>
          </a:p>
          <a:p>
            <a:r>
              <a:rPr lang="pt-BR" dirty="0" smtClean="0"/>
              <a:t>Disciplinas </a:t>
            </a:r>
            <a:r>
              <a:rPr lang="pt-BR" dirty="0"/>
              <a:t>isoladas /interdisciplinares</a:t>
            </a:r>
            <a:r>
              <a:rPr lang="pt-BR" dirty="0" smtClean="0"/>
              <a:t>. </a:t>
            </a:r>
            <a:endParaRPr lang="pt-BR" dirty="0"/>
          </a:p>
          <a:p>
            <a:r>
              <a:rPr lang="pt-BR" dirty="0" smtClean="0"/>
              <a:t>Metodologia </a:t>
            </a:r>
            <a:r>
              <a:rPr lang="pt-BR" dirty="0"/>
              <a:t>tradicional / dialética.</a:t>
            </a:r>
          </a:p>
          <a:p>
            <a:r>
              <a:rPr lang="pt-BR" dirty="0" smtClean="0"/>
              <a:t>Ênfase</a:t>
            </a:r>
            <a:r>
              <a:rPr lang="pt-BR" dirty="0"/>
              <a:t>: exames/ acompanhamento.</a:t>
            </a:r>
          </a:p>
          <a:p>
            <a:r>
              <a:rPr lang="pt-BR" dirty="0" smtClean="0"/>
              <a:t>Professores</a:t>
            </a:r>
            <a:r>
              <a:rPr lang="pt-BR" dirty="0"/>
              <a:t>: dormiu profissional de uma </a:t>
            </a:r>
            <a:r>
              <a:rPr lang="pt-BR" dirty="0" smtClean="0"/>
              <a:t>área </a:t>
            </a:r>
            <a:r>
              <a:rPr lang="pt-BR" dirty="0"/>
              <a:t>especifica e acordou professor... </a:t>
            </a:r>
          </a:p>
        </p:txBody>
      </p:sp>
    </p:spTree>
    <p:extLst>
      <p:ext uri="{BB962C8B-B14F-4D97-AF65-F5344CB8AC3E}">
        <p14:creationId xmlns:p14="http://schemas.microsoft.com/office/powerpoint/2010/main" val="17477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4000" y="855663"/>
            <a:ext cx="8128000" cy="5656262"/>
          </a:xfrm>
        </p:spPr>
      </p:pic>
    </p:spTree>
    <p:extLst>
      <p:ext uri="{BB962C8B-B14F-4D97-AF65-F5344CB8AC3E}">
        <p14:creationId xmlns:p14="http://schemas.microsoft.com/office/powerpoint/2010/main" val="84001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94435" y="555282"/>
            <a:ext cx="8897565" cy="1560716"/>
          </a:xfrm>
        </p:spPr>
        <p:txBody>
          <a:bodyPr>
            <a:noAutofit/>
          </a:bodyPr>
          <a:lstStyle/>
          <a:p>
            <a:r>
              <a:rPr lang="pt-BR" sz="3200" dirty="0"/>
              <a:t>Necessidade de atender </a:t>
            </a:r>
            <a:r>
              <a:rPr lang="pt-BR" sz="3200" dirty="0" smtClean="0"/>
              <a:t>as </a:t>
            </a:r>
            <a:r>
              <a:rPr lang="pt-BR" sz="3200" dirty="0"/>
              <a:t>diretrizes curriculares do MEC relacionadas à integração das disciplinas: 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06706" y="2311400"/>
            <a:ext cx="8229600" cy="4997152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Princípios norteadores dos projetos pedagógicos :</a:t>
            </a:r>
          </a:p>
          <a:p>
            <a:pPr lvl="1" algn="just"/>
            <a:r>
              <a:rPr lang="pt-BR" sz="2000" dirty="0" smtClean="0"/>
              <a:t>Metodologias </a:t>
            </a:r>
            <a:r>
              <a:rPr lang="pt-BR" sz="2000" dirty="0"/>
              <a:t>de interação, de Problematização e de Pesquisa como parte do processo formador e construção da autonomia intelectual discente;</a:t>
            </a:r>
          </a:p>
          <a:p>
            <a:pPr lvl="1" algn="just"/>
            <a:r>
              <a:rPr lang="pt-BR" sz="2000" dirty="0" smtClean="0"/>
              <a:t>Aprendizagem </a:t>
            </a:r>
            <a:r>
              <a:rPr lang="pt-BR" sz="2000" dirty="0"/>
              <a:t>ativa desenvolvida  em múltiplos cenários e mediados por tecnologias de informação e comunicação;</a:t>
            </a:r>
          </a:p>
          <a:p>
            <a:pPr lvl="1" algn="just"/>
            <a:r>
              <a:rPr lang="pt-BR" sz="2000" dirty="0" smtClean="0"/>
              <a:t>Avaliação </a:t>
            </a:r>
            <a:r>
              <a:rPr lang="pt-BR" sz="2000" dirty="0"/>
              <a:t>como ferramenta de aprendizagem ;</a:t>
            </a:r>
          </a:p>
          <a:p>
            <a:pPr lvl="1" algn="just"/>
            <a:r>
              <a:rPr lang="pt-BR" sz="2000" dirty="0" smtClean="0"/>
              <a:t>Interdisciplinaridade </a:t>
            </a:r>
            <a:r>
              <a:rPr lang="pt-BR" sz="2000" dirty="0"/>
              <a:t>e transdisciplinaridade;</a:t>
            </a:r>
          </a:p>
          <a:p>
            <a:pPr lvl="1" algn="just"/>
            <a:r>
              <a:rPr lang="pt-BR" sz="2000" dirty="0" smtClean="0"/>
              <a:t>Valorização </a:t>
            </a:r>
            <a:r>
              <a:rPr lang="pt-BR" sz="2000" dirty="0"/>
              <a:t>de atividades complementares com ênfase na extensão;</a:t>
            </a:r>
          </a:p>
          <a:p>
            <a:pPr lvl="1" algn="just"/>
            <a:r>
              <a:rPr lang="pt-BR" sz="2000" dirty="0" smtClean="0"/>
              <a:t>Sólida </a:t>
            </a:r>
            <a:r>
              <a:rPr lang="pt-BR" sz="2000" dirty="0"/>
              <a:t>formação geral.</a:t>
            </a:r>
          </a:p>
        </p:txBody>
      </p:sp>
    </p:spTree>
    <p:extLst>
      <p:ext uri="{BB962C8B-B14F-4D97-AF65-F5344CB8AC3E}">
        <p14:creationId xmlns:p14="http://schemas.microsoft.com/office/powerpoint/2010/main" val="5777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Contradições </a:t>
            </a:r>
            <a:br>
              <a:rPr lang="pt-BR" dirty="0"/>
            </a:b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Crescimento </a:t>
            </a:r>
            <a:r>
              <a:rPr lang="pt-BR" dirty="0"/>
              <a:t>das exigências científicas e técnicas e a deterioração das condições de produção/formação científica e tecnológica da escola pública com impacto no ensino superior  </a:t>
            </a:r>
          </a:p>
          <a:p>
            <a:r>
              <a:rPr lang="pt-BR" dirty="0" smtClean="0"/>
              <a:t>Crescente </a:t>
            </a:r>
            <a:r>
              <a:rPr lang="pt-BR" dirty="0"/>
              <a:t>necessidade da juventude pela formação e a incapacidade do sistema educativo de formá-los adequadamente no trabalho produtivo </a:t>
            </a:r>
          </a:p>
          <a:p>
            <a:r>
              <a:rPr lang="pt-BR" dirty="0"/>
              <a:t> </a:t>
            </a:r>
            <a:r>
              <a:rPr lang="pt-BR" dirty="0" smtClean="0"/>
              <a:t>Certa </a:t>
            </a:r>
            <a:r>
              <a:rPr lang="pt-BR" dirty="0"/>
              <a:t>incapacidade atual do sistema educacional de contribuir com as mudanças  e a oportunidade histórica para que elas se desenvolvam </a:t>
            </a:r>
          </a:p>
        </p:txBody>
      </p:sp>
    </p:spTree>
    <p:extLst>
      <p:ext uri="{BB962C8B-B14F-4D97-AF65-F5344CB8AC3E}">
        <p14:creationId xmlns:p14="http://schemas.microsoft.com/office/powerpoint/2010/main" val="3904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contradições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 Acesso  -  ENEM/SISu x local e territorio </a:t>
            </a:r>
          </a:p>
          <a:p>
            <a:r>
              <a:rPr lang="pt-BR" dirty="0"/>
              <a:t> </a:t>
            </a:r>
            <a:r>
              <a:rPr lang="pt-BR" dirty="0" smtClean="0"/>
              <a:t>Igualdade </a:t>
            </a:r>
            <a:r>
              <a:rPr lang="pt-BR" dirty="0"/>
              <a:t>de oportunidades e igualdade de condições e de possibilidades (resultados) </a:t>
            </a:r>
          </a:p>
          <a:p>
            <a:r>
              <a:rPr lang="pt-BR" dirty="0"/>
              <a:t> </a:t>
            </a:r>
            <a:r>
              <a:rPr lang="pt-BR" dirty="0" smtClean="0"/>
              <a:t>Compromisso </a:t>
            </a:r>
            <a:r>
              <a:rPr lang="pt-BR" dirty="0"/>
              <a:t>social e politico dos estudantes  x empreendedorismo como valor social  </a:t>
            </a:r>
          </a:p>
          <a:p>
            <a:r>
              <a:rPr lang="pt-BR" dirty="0"/>
              <a:t> </a:t>
            </a:r>
            <a:r>
              <a:rPr lang="pt-BR" dirty="0" smtClean="0"/>
              <a:t>Flexibilização </a:t>
            </a:r>
            <a:r>
              <a:rPr lang="pt-BR" dirty="0"/>
              <a:t>curricular x flexibilidade na organização dos tempos e espaços, inclusive os cursos noturnos </a:t>
            </a:r>
          </a:p>
          <a:p>
            <a:r>
              <a:rPr lang="pt-BR" dirty="0"/>
              <a:t> </a:t>
            </a:r>
            <a:r>
              <a:rPr lang="pt-BR" dirty="0" smtClean="0"/>
              <a:t>Diversificação </a:t>
            </a:r>
            <a:r>
              <a:rPr lang="pt-BR" dirty="0"/>
              <a:t>x desigualdade social e racial </a:t>
            </a:r>
          </a:p>
        </p:txBody>
      </p:sp>
    </p:spTree>
    <p:extLst>
      <p:ext uri="{BB962C8B-B14F-4D97-AF65-F5344CB8AC3E}">
        <p14:creationId xmlns:p14="http://schemas.microsoft.com/office/powerpoint/2010/main" val="15482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fazer?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26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1536</TotalTime>
  <Words>2461</Words>
  <Application>Microsoft Office PowerPoint</Application>
  <PresentationFormat>Widescreen</PresentationFormat>
  <Paragraphs>278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Bradley Hand ITC</vt:lpstr>
      <vt:lpstr>Calibri</vt:lpstr>
      <vt:lpstr>Century Schoolbook</vt:lpstr>
      <vt:lpstr>Corbel</vt:lpstr>
      <vt:lpstr>Times New Roman</vt:lpstr>
      <vt:lpstr>Verdana</vt:lpstr>
      <vt:lpstr>Wingdings 2</vt:lpstr>
      <vt:lpstr>Feathered</vt:lpstr>
      <vt:lpstr>Curriculo e Flexibilização</vt:lpstr>
      <vt:lpstr>PowerPoint Presentation</vt:lpstr>
      <vt:lpstr>Por quê mudar?</vt:lpstr>
      <vt:lpstr>Contexto: o Ensino na Universidade</vt:lpstr>
      <vt:lpstr>PowerPoint Presentation</vt:lpstr>
      <vt:lpstr>Necessidade de atender as diretrizes curriculares do MEC relacionadas à integração das disciplinas:  </vt:lpstr>
      <vt:lpstr>As Contradições  </vt:lpstr>
      <vt:lpstr>As contradições</vt:lpstr>
      <vt:lpstr>O que fazer?</vt:lpstr>
      <vt:lpstr>Quais princípios orientam o projeto politico pedagógico da instituição? </vt:lpstr>
      <vt:lpstr>DIDÁTICA, PRÁTICAS E  EXPERIÊNCIA SOCIAL  </vt:lpstr>
      <vt:lpstr>Organização Institucional e Curricular   </vt:lpstr>
      <vt:lpstr>AVALIAÇÃO INSTITUCIONAL  </vt:lpstr>
      <vt:lpstr>Princípios pedagógicos fundantes do ensino, pesquisa e extensão: </vt:lpstr>
      <vt:lpstr>Superação</vt:lpstr>
      <vt:lpstr>Legislação</vt:lpstr>
      <vt:lpstr>PowerPoint Presentation</vt:lpstr>
      <vt:lpstr>Currículo – conjunto de atividades</vt:lpstr>
      <vt:lpstr>Autonomia docente e currículo</vt:lpstr>
      <vt:lpstr>PowerPoint Presentation</vt:lpstr>
      <vt:lpstr>Nucleo Docente Estruturante (NDE)</vt:lpstr>
      <vt:lpstr>Colegiado do Curso</vt:lpstr>
      <vt:lpstr>Corpo Docente</vt:lpstr>
      <vt:lpstr>Matriz Curricular Integrativa</vt:lpstr>
      <vt:lpstr>Início de tudo. O que o estudante sabe...</vt:lpstr>
      <vt:lpstr>Matriz Curricular. Autonomia e criatividade</vt:lpstr>
      <vt:lpstr>Projeto integrador. Articulando saberes...</vt:lpstr>
      <vt:lpstr>PowerPoint Presentation</vt:lpstr>
      <vt:lpstr>PowerPoint Presentation</vt:lpstr>
      <vt:lpstr>OUTRAS FORMAS DE INTEGRAÇÃO </vt:lpstr>
      <vt:lpstr>- Qual o melhor percurso de formação para o estudante? </vt:lpstr>
      <vt:lpstr>Se reconhecem com necessidade de formação pedagógica para ensinar?   Os professores se reconhecem no processo de formação?  </vt:lpstr>
      <vt:lpstr>Desafios</vt:lpstr>
      <vt:lpstr>QUALIDADE EM EDUCAÇÃO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Curriculo Integrado</dc:title>
  <dc:creator>Claudia Griboski</dc:creator>
  <cp:lastModifiedBy>Claudia Griboski</cp:lastModifiedBy>
  <cp:revision>31</cp:revision>
  <dcterms:created xsi:type="dcterms:W3CDTF">2017-08-28T13:00:05Z</dcterms:created>
  <dcterms:modified xsi:type="dcterms:W3CDTF">2017-08-29T17:27:04Z</dcterms:modified>
</cp:coreProperties>
</file>