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321489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pPr lvl="0"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t-BR" sz="100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‹nº›</a:t>
            </a:fld>
            <a:endParaRPr lang="pt-BR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space.uevora.pt/rdpc/handle/10174/17258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di.ufpa.br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ueg.inhumas.com/revelli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UNIVERSIDADE FEDERAL DO PARÁ</a:t>
            </a:r>
          </a:p>
          <a:p>
            <a:pPr lvl="0" algn="ctr">
              <a:spcBef>
                <a:spcPts val="0"/>
              </a:spcBef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INSTITUTO DE CIÊNCIAS DA EDUCAÇÃO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62150" y="2055825"/>
            <a:ext cx="8520600" cy="2424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AVALIAÇÃO DA APRENDIZAGEM E REFLEXOS INSTITUCIONAIS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rgbClr val="783F0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Prof.ª Dr.ª Maria do Socorro da Costa Coelho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783F0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E-mail: socorrocoelho@gmail.com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0637" y="144475"/>
            <a:ext cx="622720" cy="74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1924450" y="536500"/>
            <a:ext cx="6624600" cy="412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Pratico sempre tarefas de avaliação em momentos pontuais e por instrumentos rotineiros.</a:t>
            </a:r>
          </a:p>
          <a:p>
            <a:pPr marL="1181100" marR="50800" lvl="0" indent="-2984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Pratico sempre tarefas de avaliação em momentos diversificados e por diferentes instrumentos.</a:t>
            </a: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Os instrumentos/estratégias de avaliação são definidos exclusivamente por mim.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1971100" y="209925"/>
            <a:ext cx="6919500" cy="437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508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Os instrumentos/estratégias de avaliação são definidos incluindo as vivências coletivas.</a:t>
            </a:r>
          </a:p>
          <a:p>
            <a:pPr marL="0" marR="50800" lvl="0" indent="-698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Compreendo que a prática de avaliação deve ser centrada no alcance de melhores notas/conceitos.</a:t>
            </a: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24. 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Compreendo que a prática de avaliação deve ser centrada no compromisso de modificar aprendizagens para melhor.</a:t>
            </a: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endParaRPr sz="2400"/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1992750" y="676475"/>
            <a:ext cx="6839700" cy="326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Compreendo que a prática de avaliação deve ser centrada no compromisso com metas comuns a todos os alunos da mesma turma.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26.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Compreendo que a prática de avaliação deve ser centrada no compromisso com metas individuais considerando os sujeitos diferentes da mesma </a:t>
            </a:r>
            <a:r>
              <a:rPr lang="pt-BR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turma.</a:t>
            </a:r>
            <a:endParaRPr lang="pt-BR"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1954925" y="445025"/>
            <a:ext cx="68775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0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TOTAL DE TURMAS E DOCENTES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1714500" y="1469575"/>
            <a:ext cx="7117800" cy="3099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pt-BR" sz="24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TURMAS TRABALHADAS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duas turmas</a:t>
            </a:r>
          </a:p>
          <a:p>
            <a:pPr marL="457200" lvl="0" indent="-38100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pt-BR" sz="24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DOCENTES QUE RESPONDERAM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32 listas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pt-BR" sz="24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FORMAÇÃO DOS DOCENTES</a:t>
            </a:r>
            <a:r>
              <a:rPr lang="pt-BR" sz="240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Possuem formação diversificada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0" name="Shape 130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1982750" y="0"/>
            <a:ext cx="6939600" cy="456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pt-BR" sz="24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DOCENTES E LOCAL DE TRABALHO: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Trabalham em cursos de graduação de diferentes áreas, tais como: Área da área da saúde, das engenharias, do direito, das licenciaturas e de cursos tecnológicos.</a:t>
            </a:r>
          </a:p>
          <a:p>
            <a:pPr marL="457200" lvl="0" indent="-38100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pt-BR" sz="24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PERÍODO DE INGRESSO NA UFPA:</a:t>
            </a:r>
            <a:r>
              <a:rPr lang="pt-BR" sz="240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Quadro efetivo da UFPA no período de 2014 a 2017.</a:t>
            </a:r>
          </a:p>
          <a:p>
            <a:pPr marL="457200" lvl="0" indent="-38100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</a:pPr>
            <a:r>
              <a:rPr lang="pt-BR" sz="24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 PARCIAL: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Correspondente as quatro primeiras afirmações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36" name="Shape 136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1790950" y="209950"/>
            <a:ext cx="7201500" cy="435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1: Gráfico correspondente as identificações relacionadas a afirmação</a:t>
            </a:r>
          </a:p>
          <a:p>
            <a:pPr marL="0" lvl="0" indent="-69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Afirmação 1:</a:t>
            </a:r>
            <a:r>
              <a:rPr lang="pt-BR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Ao receber as atividades realizadas pelos alunos (textos elaborados, lista de exercícios, trabalhos escritos, etc.) faço correções mostrando ao(s) aluno(s) as respostas corretas.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44450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</a:endParaRP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 </a:t>
            </a:r>
          </a:p>
          <a:p>
            <a:pPr lvl="0" indent="3746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pt-BR" sz="1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</a:t>
            </a:r>
            <a:r>
              <a:rPr lang="pt-BR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LISTA APLICADA NO DECORRER DO CURSO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42" name="Shape 142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Shape 1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89199" y="1776675"/>
            <a:ext cx="5236824" cy="279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1841400" y="279925"/>
            <a:ext cx="6990900" cy="426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2</a:t>
            </a:r>
            <a:r>
              <a:rPr lang="pt-BR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pt-BR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Gráfico correspondente as identificações relacionadas a afirmação 2.</a:t>
            </a:r>
          </a:p>
          <a:p>
            <a:pPr marL="0" lvl="0" indent="-698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Afirmação 2:</a:t>
            </a:r>
            <a:r>
              <a:rPr lang="pt-BR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Ao receber as atividades realizadas pelos alunos (textos elaborados, lista de exercícios, trabalhos escritos, etc.) crio estratégias para que ele próprio reavalie o que fez.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69174" y="1966825"/>
            <a:ext cx="4956874" cy="2578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1942200" y="268250"/>
            <a:ext cx="6890100" cy="4300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 b="1" dirty="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3: </a:t>
            </a:r>
            <a:r>
              <a:rPr lang="pt-BR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Gráfico correspondente às identificações relacionadas a afirmação 3.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 dirty="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Afirmação 3: </a:t>
            </a:r>
            <a:r>
              <a:rPr lang="pt-BR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 um aluno não foi bem em determinada tarefa (textos elaborados, lista de exercícios, trabalhos escritos, etc.) enfatizo que se ele não foi bem </a:t>
            </a:r>
            <a:r>
              <a:rPr lang="pt-BR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 </a:t>
            </a:r>
            <a:r>
              <a:rPr lang="pt-BR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porque não estudou direito,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endParaRPr sz="1200" b="1" dirty="0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156" name="Shape 156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Shape 1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59832" y="2067694"/>
            <a:ext cx="4161100" cy="37008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1929600" y="244925"/>
            <a:ext cx="6902700" cy="4323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pt-BR" b="1" dirty="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4</a:t>
            </a:r>
            <a:r>
              <a:rPr lang="pt-BR" dirty="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pt-BR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Gráfico correspondente às identificações relacionadas a afirmação 4.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Afirmação 4:</a:t>
            </a:r>
            <a:r>
              <a:rPr lang="pt-BR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 um aluno não foi bem em determinada tarefa  (textos elaborados, lista de exercícios, trabalhos escritos, etc.) indico claramente a ele sobre o que avançou e o quanto ainda falta para melhorar em suas aprendizagens.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endParaRPr sz="1000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Shape 1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39149" y="2273300"/>
            <a:ext cx="5330100" cy="2560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1942300" y="357172"/>
            <a:ext cx="6890100" cy="26432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haroni" pitchFamily="2" charset="-79"/>
              </a:rPr>
              <a:t>REFERÊNCIAS</a:t>
            </a:r>
          </a:p>
          <a:p>
            <a:pPr>
              <a:buNone/>
            </a:pPr>
            <a:r>
              <a:rPr lang="pt-BR" sz="1400" dirty="0" smtClean="0"/>
              <a:t>BALZAN, N. Formação do professor para o ensino superior: desafios e experiências. In:</a:t>
            </a:r>
            <a:r>
              <a:rPr lang="pt-BR" sz="1400" b="1" dirty="0" smtClean="0"/>
              <a:t>Formação do educador e avaliação educacional</a:t>
            </a:r>
            <a:r>
              <a:rPr lang="pt-BR" sz="1400" dirty="0" smtClean="0"/>
              <a:t>. </a:t>
            </a:r>
            <a:r>
              <a:rPr lang="pt-BR" sz="1400" dirty="0" err="1" smtClean="0"/>
              <a:t>Org</a:t>
            </a:r>
            <a:r>
              <a:rPr lang="pt-BR" sz="1400" dirty="0" smtClean="0"/>
              <a:t>: BICUDO, Maria </a:t>
            </a:r>
            <a:r>
              <a:rPr lang="pt-BR" sz="1400" dirty="0" err="1" smtClean="0"/>
              <a:t>Apª</a:t>
            </a:r>
            <a:r>
              <a:rPr lang="pt-BR" sz="1400" dirty="0" smtClean="0"/>
              <a:t> </a:t>
            </a:r>
            <a:r>
              <a:rPr lang="pt-BR" sz="1400" dirty="0" err="1" smtClean="0"/>
              <a:t>Viggiani</a:t>
            </a:r>
            <a:r>
              <a:rPr lang="pt-BR" sz="1400" dirty="0" smtClean="0"/>
              <a:t>&amp; JUNIOR, Celestino Alves da Silva. </a:t>
            </a:r>
            <a:r>
              <a:rPr lang="en-US" sz="1400" dirty="0" err="1" smtClean="0"/>
              <a:t>Editora</a:t>
            </a:r>
            <a:r>
              <a:rPr lang="en-US" sz="1400" dirty="0" smtClean="0"/>
              <a:t> UNESP. São Paulo, 1999.</a:t>
            </a:r>
            <a:endParaRPr lang="pt-BR" sz="1400" dirty="0" smtClean="0"/>
          </a:p>
          <a:p>
            <a:pPr>
              <a:buNone/>
            </a:pPr>
            <a:r>
              <a:rPr lang="en-US" sz="1400" dirty="0" smtClean="0"/>
              <a:t>BLACK, P.; WILIAM, D. Assessment and classroom </a:t>
            </a:r>
            <a:r>
              <a:rPr lang="en-US" sz="1400" dirty="0" err="1" smtClean="0"/>
              <a:t>learning.In</a:t>
            </a:r>
            <a:r>
              <a:rPr lang="en-US" sz="1400" dirty="0" smtClean="0"/>
              <a:t>: </a:t>
            </a:r>
            <a:r>
              <a:rPr lang="en-US" sz="1400" b="1" dirty="0" smtClean="0"/>
              <a:t>Assessment in Education</a:t>
            </a:r>
            <a:r>
              <a:rPr lang="en-US" sz="1400" dirty="0" smtClean="0"/>
              <a:t>: Principles, Policy &amp; Practice. </a:t>
            </a:r>
            <a:r>
              <a:rPr lang="pt-BR" sz="1400" dirty="0" smtClean="0"/>
              <a:t>Issue1, vol.5, mar 1998. </a:t>
            </a:r>
          </a:p>
          <a:p>
            <a:pPr>
              <a:buNone/>
            </a:pPr>
            <a:r>
              <a:rPr lang="pt-BR" sz="1400" dirty="0" smtClean="0"/>
              <a:t>BORRALHO, A.; LUCENA, I.; BRITO, A. </a:t>
            </a:r>
            <a:r>
              <a:rPr lang="pt-BR" sz="1400" b="1" dirty="0" smtClean="0"/>
              <a:t>Avaliar para melhorar as aprendizagens matemáticas</a:t>
            </a:r>
            <a:r>
              <a:rPr lang="pt-BR" sz="1400" dirty="0" smtClean="0"/>
              <a:t>. Coleção Educação Matemática na Amazônia. Belém: Sociedade </a:t>
            </a:r>
          </a:p>
          <a:p>
            <a:pPr>
              <a:buNone/>
            </a:pPr>
            <a:r>
              <a:rPr lang="pt-BR" sz="1400" dirty="0" smtClean="0"/>
              <a:t>Brasileira de Educação Matemática- Pará. IV, V.7, 2015. p. 1-71. [Disponível em: </a:t>
            </a:r>
            <a:r>
              <a:rPr lang="pt-BR" sz="1400" u="sng" dirty="0" smtClean="0">
                <a:hlinkClick r:id="rId3"/>
              </a:rPr>
              <a:t>http://dspace.uevora.pt/rdpc/handle/10174/17258</a:t>
            </a:r>
            <a:r>
              <a:rPr lang="pt-BR" sz="1400" u="sng" dirty="0" smtClean="0"/>
              <a:t>, consultado em 01/08/2017]</a:t>
            </a: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CHAVES, S. M. </a:t>
            </a:r>
            <a:r>
              <a:rPr lang="pt-BR" sz="1400" b="1" dirty="0" smtClean="0"/>
              <a:t>Avaliação da aprendizagem do ensino superior</a:t>
            </a:r>
            <a:r>
              <a:rPr lang="pt-BR" sz="1400" dirty="0" smtClean="0"/>
              <a:t>: realidade, complexidade e possibilidades. In: ANPED, 2004, Caxambu, 2004, 16p.</a:t>
            </a:r>
          </a:p>
          <a:p>
            <a:pPr>
              <a:buNone/>
            </a:pPr>
            <a:endParaRPr sz="1400" b="1">
              <a:solidFill>
                <a:schemeClr val="accent1">
                  <a:lumMod val="50000"/>
                </a:schemeClr>
              </a:solidFill>
              <a:latin typeface="+mn-lt"/>
              <a:cs typeface="Aharoni" pitchFamily="2" charset="-79"/>
            </a:endParaRP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4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1854450" y="1527900"/>
            <a:ext cx="7149600" cy="1516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pt-BR" sz="3600" b="1">
                <a:solidFill>
                  <a:srgbClr val="783F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26 afirmações que conformaram a lista foram:</a:t>
            </a:r>
          </a:p>
        </p:txBody>
      </p:sp>
      <p:pic>
        <p:nvPicPr>
          <p:cNvPr id="62" name="Shape 62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1942300" y="357172"/>
            <a:ext cx="6890100" cy="26432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pt-BR" sz="1400" dirty="0" smtClean="0"/>
              <a:t>FERNANDES, D.</a:t>
            </a:r>
            <a:r>
              <a:rPr lang="pt-BR" sz="1400" b="1" dirty="0" smtClean="0"/>
              <a:t>Avaliação das aprendizagens: </a:t>
            </a:r>
            <a:r>
              <a:rPr lang="pt-BR" sz="1400" dirty="0" smtClean="0"/>
              <a:t>uma agenda, muitos desafios. Lisboa: Textos Editores, 2004.</a:t>
            </a:r>
          </a:p>
          <a:p>
            <a:pPr>
              <a:buNone/>
            </a:pPr>
            <a:r>
              <a:rPr lang="pt-BR" sz="1400" dirty="0" smtClean="0"/>
              <a:t>_______________. </a:t>
            </a:r>
            <a:r>
              <a:rPr lang="pt-BR" sz="1400" b="1" dirty="0" smtClean="0"/>
              <a:t>Para uma teoria da avaliação no domínio das aprendizagens</a:t>
            </a:r>
            <a:r>
              <a:rPr lang="pt-BR" sz="1400" dirty="0" smtClean="0"/>
              <a:t>. Revista Estudos em Avaliação Educacional. v. 19, n. 41, set/dez. 2008.</a:t>
            </a:r>
          </a:p>
          <a:p>
            <a:pPr>
              <a:buNone/>
            </a:pPr>
            <a:r>
              <a:rPr lang="pt-BR" sz="1400" dirty="0" smtClean="0"/>
              <a:t>FREIRE, P. </a:t>
            </a:r>
            <a:r>
              <a:rPr lang="pt-BR" sz="1400" b="1" dirty="0" smtClean="0"/>
              <a:t>Ação Cultural para Liberdade e Outros Escritos</a:t>
            </a:r>
            <a:r>
              <a:rPr lang="pt-BR" sz="1400" dirty="0" smtClean="0"/>
              <a:t>. Paz e Terra. Rio de Janeiro, 1976.</a:t>
            </a:r>
          </a:p>
          <a:p>
            <a:pPr>
              <a:buNone/>
            </a:pPr>
            <a:r>
              <a:rPr lang="pt-BR" sz="1400" dirty="0" smtClean="0"/>
              <a:t>GADOTTI, M. </a:t>
            </a:r>
            <a:r>
              <a:rPr lang="pt-BR" sz="1400" b="1" dirty="0" smtClean="0"/>
              <a:t>Convite a Leitura de Paulo Freire</a:t>
            </a:r>
            <a:r>
              <a:rPr lang="pt-BR" sz="1400" dirty="0" smtClean="0"/>
              <a:t>. Editora </a:t>
            </a:r>
            <a:r>
              <a:rPr lang="pt-BR" sz="1400" dirty="0" err="1" smtClean="0"/>
              <a:t>Scipione</a:t>
            </a:r>
            <a:r>
              <a:rPr lang="pt-BR" sz="1400" dirty="0" smtClean="0"/>
              <a:t>. São Paulo,1989.</a:t>
            </a:r>
          </a:p>
          <a:p>
            <a:pPr>
              <a:buNone/>
            </a:pPr>
            <a:r>
              <a:rPr lang="pt-BR" sz="1400" dirty="0" smtClean="0"/>
              <a:t>UNIVERSIDADE FEDERAL DO PARÁ. </a:t>
            </a:r>
            <a:r>
              <a:rPr lang="pt-BR" sz="1400" b="1" dirty="0" smtClean="0"/>
              <a:t>Plano de Desenvolvimento Institucional (PDI) 2016-2026</a:t>
            </a:r>
            <a:r>
              <a:rPr lang="pt-BR" sz="1400" dirty="0" smtClean="0"/>
              <a:t>. [Disponível em: </a:t>
            </a:r>
            <a:r>
              <a:rPr lang="pt-BR" sz="1400" u="sng" dirty="0" smtClean="0">
                <a:hlinkClick r:id="rId3"/>
              </a:rPr>
              <a:t>http://pdi.ufpa.br/</a:t>
            </a:r>
            <a:r>
              <a:rPr lang="pt-BR" sz="1400" dirty="0" smtClean="0"/>
              <a:t>, </a:t>
            </a:r>
            <a:r>
              <a:rPr lang="pt-BR" sz="1400" u="sng" dirty="0" smtClean="0"/>
              <a:t>consultado em 20/07/2017]</a:t>
            </a: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SANTOS, L. </a:t>
            </a:r>
            <a:r>
              <a:rPr lang="pt-BR" sz="1400" b="1" dirty="0" smtClean="0"/>
              <a:t>Implicações das práticas avaliativas no ensino superior na formação docente</a:t>
            </a:r>
            <a:r>
              <a:rPr lang="pt-BR" sz="1400" dirty="0" smtClean="0"/>
              <a:t>. REVELLI – Revista de Educação, Linguagem e Literatura da </a:t>
            </a:r>
            <a:r>
              <a:rPr lang="pt-BR" sz="1400" dirty="0" err="1" smtClean="0"/>
              <a:t>UEG-Inhumas</a:t>
            </a:r>
            <a:r>
              <a:rPr lang="pt-BR" sz="1400" dirty="0" smtClean="0"/>
              <a:t> ISSN 1984-6576 – v. 4, n. 2 – outubro de 2012 – p. 69-88. [Disponível em: </a:t>
            </a:r>
            <a:r>
              <a:rPr lang="pt-BR" sz="1400" u="sng" dirty="0" smtClean="0">
                <a:hlinkClick r:id="rId4"/>
              </a:rPr>
              <a:t>www.ueg.inhumas.com/revelli</a:t>
            </a:r>
            <a:r>
              <a:rPr lang="pt-BR" sz="1400" dirty="0" smtClean="0"/>
              <a:t>]</a:t>
            </a:r>
          </a:p>
          <a:p>
            <a:pPr>
              <a:buNone/>
            </a:pPr>
            <a:endParaRPr lang="pt-BR" sz="1600" dirty="0" smtClean="0"/>
          </a:p>
          <a:p>
            <a:pPr lvl="0">
              <a:spcBef>
                <a:spcPts val="0"/>
              </a:spcBef>
              <a:buNone/>
            </a:pPr>
            <a:endParaRPr sz="1600" b="1">
              <a:solidFill>
                <a:schemeClr val="accent1">
                  <a:lumMod val="50000"/>
                </a:schemeClr>
              </a:solidFill>
              <a:latin typeface="+mn-lt"/>
              <a:cs typeface="Aharoni" pitchFamily="2" charset="-79"/>
            </a:endParaRP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5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1942300" y="1643056"/>
            <a:ext cx="6890100" cy="135732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pt-BR" sz="4800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OBRIGADA!</a:t>
            </a:r>
            <a:endParaRPr sz="4800">
              <a:solidFill>
                <a:schemeClr val="accent1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871300" y="0"/>
            <a:ext cx="6902700" cy="711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-6985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endParaRPr sz="3000" b="1">
              <a:solidFill>
                <a:srgbClr val="783F0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871300" y="711600"/>
            <a:ext cx="6902700" cy="332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Ao receber as atividades realizadas pelos alunos (textos elaborados, lista de exercícios, trabalhos escritos, etc.) faço correções mostrando ao(s) aluno(s) as respostas corretas.</a:t>
            </a: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Ao receber as atividades realizadas pelos alunos (textos elaborados, lista de exercícios, trabalhos escritos, etc.) crio estratégias para que ele próprio reavalie o que fez.</a:t>
            </a: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1100" marR="50800" lvl="0" indent="-298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1856800" y="454875"/>
            <a:ext cx="6940500" cy="4347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Quando um aluno não foi bem em determinada tarefa (textos elaborados, lista de exercícios, trabalhos escritos, etc.) enfatizo que se ele não foi bem foi porque não estudou </a:t>
            </a:r>
            <a:r>
              <a:rPr lang="pt-BR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direito.</a:t>
            </a:r>
            <a:endParaRPr lang="pt-BR"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Quando um aluno não foi bem em determinada </a:t>
            </a:r>
            <a:r>
              <a:rPr lang="pt-BR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tarefa 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(textos elaborados, lista de exercícios, trabalhos escritos, etc.) indico claramente a ele sobre o que avançou e o quanto ainda falta para melhorar em suas aprendizagens.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5" name="Shape 75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924450" y="279925"/>
            <a:ext cx="6907800" cy="4300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Nas correções, ao identificar um erro feito pelo </a:t>
            </a:r>
            <a:r>
              <a:rPr lang="pt-BR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aluno em determinada tarefa digo-lhe diretamente que ele errou.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Nas correções, ao identificar um erro feito pelo aluno em determinada tarefa faço-lhe outros questionamentos que impliquem a observação do erro por ele mesmo.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</a:t>
            </a: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atividades avaliativas que demando ao estudante são individuais e decididas somente por mim.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81" name="Shape 81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2052725" y="804775"/>
            <a:ext cx="6653400" cy="374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8.</a:t>
            </a:r>
            <a:r>
              <a:rPr lang="pt-BR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atividades avaliativas que demando aos estudantes são negociadas/discutidas com eles.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Em se tratando do desenvolvimento das atividades de ensino-avaliação suponho que o aluno saiba a operacionalização das mesmas, ou seja, suponho que o aluno já sabe aquilo que é esperado que ele faça.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/>
          </a:p>
        </p:txBody>
      </p:sp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947775" y="386400"/>
            <a:ext cx="6873000" cy="437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Em se tratando do desenvolvimento das atividades de ensino-avaliação apresento detalhadamente a operacionalização das mesmas, ou seja, tais atividades são propostas sob orientação/clareza do que se espera em termos de operacionalização delas.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O modelo de aula que utilizo é em estilo ensino-palestra.</a:t>
            </a: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O modelo de aula que utilizo é em estilo ensino-debate.</a:t>
            </a: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1936100" y="151625"/>
            <a:ext cx="6896100" cy="4828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Abordo os conteúdos sob um ensino com atenção passiva por parte dos estudantes.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14. 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Abordo os conteúdos sob um ensino que promove envolvimento ativo dos estudantes nas suas aprendizagens.</a:t>
            </a:r>
          </a:p>
          <a:p>
            <a:pPr marR="50800" lvl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Demando atividades de ensino/avaliação por tarefas pontuais visando notas (classificação).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0" lvl="0" indent="-698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1790950" y="244925"/>
            <a:ext cx="7041300" cy="4323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Demando atividades de ensino/avaliação por tarefas possíveis de revisão constante baseada em discussões coletiva e em análise de si próprio (autoavaliação).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Demando atividades de ensino/avaliação focadas na meta que previ ser alcançada pelos alunos.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18.</a:t>
            </a: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Demando atividades de ensino/avaliação focadas no que é possível melhorar em termos de aprendizagem individual.</a:t>
            </a:r>
          </a:p>
          <a:p>
            <a:pPr marR="5080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Shape 105"/>
          <p:cNvPicPr preferRelativeResize="0"/>
          <p:nvPr/>
        </p:nvPicPr>
        <p:blipFill rotWithShape="1">
          <a:blip r:embed="rId3">
            <a:alphaModFix/>
          </a:blip>
          <a:srcRect l="59939" t="16181" r="19168" b="10499"/>
          <a:stretch/>
        </p:blipFill>
        <p:spPr>
          <a:xfrm>
            <a:off x="0" y="0"/>
            <a:ext cx="17909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1240</Words>
  <Application>Microsoft Office PowerPoint</Application>
  <PresentationFormat>Apresentação na tela (16:9)</PresentationFormat>
  <Paragraphs>114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Simple Light</vt:lpstr>
      <vt:lpstr>  UNIVERSIDADE FEDERAL DO PARÁ INSTITUTO DE CIÊNCIAS DA EDUCAÇÃO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TOTAL DE TURMAS E DOCENTES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DO PARÁ INSTITUTO DE CIÊNCIAS DA EDUCAÇÃO</dc:title>
  <dc:creator>Convivência_ICED</dc:creator>
  <cp:lastModifiedBy>Adriana</cp:lastModifiedBy>
  <cp:revision>11</cp:revision>
  <dcterms:modified xsi:type="dcterms:W3CDTF">2017-08-30T04:11:26Z</dcterms:modified>
</cp:coreProperties>
</file>